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72" r:id="rId6"/>
    <p:sldId id="273"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07"/>
    <p:restoredTop sz="78406"/>
  </p:normalViewPr>
  <p:slideViewPr>
    <p:cSldViewPr snapToGrid="0" snapToObjects="1">
      <p:cViewPr>
        <p:scale>
          <a:sx n="120" d="100"/>
          <a:sy n="120" d="100"/>
        </p:scale>
        <p:origin x="128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A83CC-9080-4048-92C3-BA5318D98850}" type="datetimeFigureOut">
              <a:rPr lang="en-US" smtClean="0"/>
              <a:t>8/12/24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07EC5-6543-3442-B968-D720AB3FDD9F}" type="slidenum">
              <a:rPr lang="en-US" smtClean="0"/>
              <a:t>‹#›</a:t>
            </a:fld>
            <a:endParaRPr lang="en-US"/>
          </a:p>
        </p:txBody>
      </p:sp>
    </p:spTree>
    <p:extLst>
      <p:ext uri="{BB962C8B-B14F-4D97-AF65-F5344CB8AC3E}">
        <p14:creationId xmlns:p14="http://schemas.microsoft.com/office/powerpoint/2010/main" val="411113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Nara and I go to the SMA</a:t>
            </a:r>
          </a:p>
          <a:p>
            <a:r>
              <a:rPr lang="en-US" dirty="0"/>
              <a:t>This summer under the guidance of June and pat I studied the structure of forsterite….</a:t>
            </a:r>
          </a:p>
        </p:txBody>
      </p:sp>
      <p:sp>
        <p:nvSpPr>
          <p:cNvPr id="4" name="Slide Number Placeholder 3"/>
          <p:cNvSpPr>
            <a:spLocks noGrp="1"/>
          </p:cNvSpPr>
          <p:nvPr>
            <p:ph type="sldNum" sz="quarter" idx="5"/>
          </p:nvPr>
        </p:nvSpPr>
        <p:spPr/>
        <p:txBody>
          <a:bodyPr/>
          <a:lstStyle/>
          <a:p>
            <a:fld id="{E9707EC5-6543-3442-B968-D720AB3FDD9F}" type="slidenum">
              <a:rPr lang="en-US" smtClean="0"/>
              <a:t>1</a:t>
            </a:fld>
            <a:endParaRPr lang="en-US"/>
          </a:p>
        </p:txBody>
      </p:sp>
    </p:spTree>
    <p:extLst>
      <p:ext uri="{BB962C8B-B14F-4D97-AF65-F5344CB8AC3E}">
        <p14:creationId xmlns:p14="http://schemas.microsoft.com/office/powerpoint/2010/main" val="271881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Crystal diffract software I overlaid diffraction data that I got with predicted diffraction patterns of the materials expected to be present in the experiment</a:t>
            </a:r>
          </a:p>
          <a:p>
            <a:r>
              <a:rPr lang="en-US" dirty="0"/>
              <a:t>Each peak of the white observed represents a diffraction peak that should be matching up with one of suspected materials</a:t>
            </a:r>
          </a:p>
          <a:p>
            <a:r>
              <a:rPr lang="en-US" dirty="0"/>
              <a:t>Now forsterite is our sample and MgO is what we’re looking for</a:t>
            </a:r>
          </a:p>
          <a:p>
            <a:r>
              <a:rPr lang="en-US" dirty="0"/>
              <a:t>Forsterite III is another solid-solid phase transition of forsterite, and has recently been proved in </a:t>
            </a:r>
            <a:r>
              <a:rPr lang="en-US" dirty="0" err="1"/>
              <a:t>kim’s</a:t>
            </a:r>
            <a:r>
              <a:rPr lang="en-US" dirty="0"/>
              <a:t> 2021 paper to be found in laser shock compression experiments</a:t>
            </a:r>
          </a:p>
          <a:p>
            <a:r>
              <a:rPr lang="en-US" dirty="0"/>
              <a:t>Because it is so recently proved, there is not a good experimental hugoniot out there, which may be why some of the peaks that can be attributed to forsterite III are not matching up exactly</a:t>
            </a:r>
          </a:p>
          <a:p>
            <a:r>
              <a:rPr lang="en-US" dirty="0"/>
              <a:t>In the lower pressure shot you can see that almost every peak lines up somewhere with some forsterite peaks</a:t>
            </a:r>
          </a:p>
          <a:p>
            <a:r>
              <a:rPr lang="en-US" dirty="0"/>
              <a:t>In the higher pressure shot 3 of them match up pretty well with forsterite while the red line, which appeared in just the 260 </a:t>
            </a:r>
            <a:r>
              <a:rPr lang="en-US" dirty="0" err="1"/>
              <a:t>GPa</a:t>
            </a:r>
            <a:r>
              <a:rPr lang="en-US" dirty="0"/>
              <a:t> one and wasn’t present in 150 </a:t>
            </a:r>
            <a:r>
              <a:rPr lang="en-US" dirty="0" err="1"/>
              <a:t>GPa</a:t>
            </a:r>
            <a:r>
              <a:rPr lang="en-US" dirty="0"/>
              <a:t>, matches up pretty well with an MgO peak</a:t>
            </a:r>
          </a:p>
        </p:txBody>
      </p:sp>
      <p:sp>
        <p:nvSpPr>
          <p:cNvPr id="4" name="Slide Number Placeholder 3"/>
          <p:cNvSpPr>
            <a:spLocks noGrp="1"/>
          </p:cNvSpPr>
          <p:nvPr>
            <p:ph type="sldNum" sz="quarter" idx="5"/>
          </p:nvPr>
        </p:nvSpPr>
        <p:spPr/>
        <p:txBody>
          <a:bodyPr/>
          <a:lstStyle/>
          <a:p>
            <a:fld id="{E9707EC5-6543-3442-B968-D720AB3FDD9F}" type="slidenum">
              <a:rPr lang="en-US" smtClean="0"/>
              <a:t>11</a:t>
            </a:fld>
            <a:endParaRPr lang="en-US"/>
          </a:p>
        </p:txBody>
      </p:sp>
    </p:spTree>
    <p:extLst>
      <p:ext uri="{BB962C8B-B14F-4D97-AF65-F5344CB8AC3E}">
        <p14:creationId xmlns:p14="http://schemas.microsoft.com/office/powerpoint/2010/main" val="195758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translated everything into d-spacing and it just further proves the results from crystal diffract</a:t>
            </a:r>
          </a:p>
          <a:p>
            <a:r>
              <a:rPr lang="en-US" dirty="0"/>
              <a:t>In all the lower pressure </a:t>
            </a:r>
            <a:r>
              <a:rPr lang="en-US" dirty="0" err="1"/>
              <a:t>hsots</a:t>
            </a:r>
            <a:r>
              <a:rPr lang="en-US" dirty="0"/>
              <a:t>, everything lines up very well with forsterite lines</a:t>
            </a:r>
          </a:p>
          <a:p>
            <a:r>
              <a:rPr lang="en-US" dirty="0"/>
              <a:t>In the higher pressure shot just the one diffraction peak lines up very well with an appearing MgO line</a:t>
            </a:r>
          </a:p>
          <a:p>
            <a:r>
              <a:rPr lang="en-US" dirty="0"/>
              <a:t>If we are seeing MgO that means that the forsterite lines will be lines of partially melted forsterite</a:t>
            </a:r>
          </a:p>
          <a:p>
            <a:r>
              <a:rPr lang="en-US" dirty="0"/>
              <a:t>When something melts its much broader and a more fuzzy peak which would explain why the diffraction points are not perfect on the d-spacing lines</a:t>
            </a:r>
          </a:p>
        </p:txBody>
      </p:sp>
      <p:sp>
        <p:nvSpPr>
          <p:cNvPr id="4" name="Slide Number Placeholder 3"/>
          <p:cNvSpPr>
            <a:spLocks noGrp="1"/>
          </p:cNvSpPr>
          <p:nvPr>
            <p:ph type="sldNum" sz="quarter" idx="5"/>
          </p:nvPr>
        </p:nvSpPr>
        <p:spPr/>
        <p:txBody>
          <a:bodyPr/>
          <a:lstStyle/>
          <a:p>
            <a:fld id="{E9707EC5-6543-3442-B968-D720AB3FDD9F}" type="slidenum">
              <a:rPr lang="en-US" smtClean="0"/>
              <a:t>12</a:t>
            </a:fld>
            <a:endParaRPr lang="en-US"/>
          </a:p>
        </p:txBody>
      </p:sp>
    </p:spTree>
    <p:extLst>
      <p:ext uri="{BB962C8B-B14F-4D97-AF65-F5344CB8AC3E}">
        <p14:creationId xmlns:p14="http://schemas.microsoft.com/office/powerpoint/2010/main" val="25474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everyone here’s the results from </a:t>
            </a:r>
            <a:r>
              <a:rPr lang="en-US" dirty="0" err="1"/>
              <a:t>newman</a:t>
            </a:r>
            <a:endParaRPr lang="en-US" dirty="0"/>
          </a:p>
          <a:p>
            <a:r>
              <a:rPr lang="en-US" dirty="0"/>
              <a:t>His evidence was the emergence of the clear red </a:t>
            </a:r>
            <a:r>
              <a:rPr lang="en-US" dirty="0" err="1"/>
              <a:t>mgo</a:t>
            </a:r>
            <a:r>
              <a:rPr lang="en-US" dirty="0"/>
              <a:t> line</a:t>
            </a:r>
          </a:p>
          <a:p>
            <a:r>
              <a:rPr lang="en-US" dirty="0"/>
              <a:t>And fuzzy forsterite melt lines, and this is just a demonstration of what I said previously on how they’re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13</a:t>
            </a:fld>
            <a:endParaRPr lang="en-US"/>
          </a:p>
        </p:txBody>
      </p:sp>
    </p:spTree>
    <p:extLst>
      <p:ext uri="{BB962C8B-B14F-4D97-AF65-F5344CB8AC3E}">
        <p14:creationId xmlns:p14="http://schemas.microsoft.com/office/powerpoint/2010/main" val="239948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PXRDIP data</a:t>
            </a:r>
          </a:p>
          <a:p>
            <a:r>
              <a:rPr lang="en-US" dirty="0"/>
              <a:t>we have identified all the diffraction peaks</a:t>
            </a:r>
          </a:p>
          <a:p>
            <a:r>
              <a:rPr lang="en-US" dirty="0"/>
              <a:t>Everything in 150 in forsterite</a:t>
            </a:r>
          </a:p>
          <a:p>
            <a:r>
              <a:rPr lang="en-US" dirty="0"/>
              <a:t>And in 260 just the red one is MgO the rest are forsterite</a:t>
            </a:r>
          </a:p>
          <a:p>
            <a:r>
              <a:rPr lang="en-US" dirty="0"/>
              <a:t>And you can see just like in </a:t>
            </a:r>
            <a:r>
              <a:rPr lang="en-US" dirty="0" err="1"/>
              <a:t>newmans’s</a:t>
            </a:r>
            <a:r>
              <a:rPr lang="en-US" dirty="0"/>
              <a:t> data something very similar occurring in the high pressure shot with the clear MgO line and fuzzy forsterite melt lines</a:t>
            </a:r>
          </a:p>
          <a:p>
            <a:r>
              <a:rPr lang="en-US" dirty="0"/>
              <a:t>The forsterite lines in 150 </a:t>
            </a:r>
            <a:r>
              <a:rPr lang="en-US" dirty="0" err="1"/>
              <a:t>gpa</a:t>
            </a:r>
            <a:r>
              <a:rPr lang="en-US" dirty="0"/>
              <a:t> correspond to the higher pressure one</a:t>
            </a:r>
          </a:p>
          <a:p>
            <a:r>
              <a:rPr lang="en-US" dirty="0"/>
              <a:t>Just a reminder when a solid crystalline material melts, its diffraction patterns will stay around the same place but because more fuzzy, broader, and weaker. </a:t>
            </a:r>
          </a:p>
          <a:p>
            <a:r>
              <a:rPr lang="en-US" dirty="0"/>
              <a:t>The yellow green blue forsterite lines are relatively weak compared to the orange one and that is why they are just barely there on the high pressure shot, in fact the weakest green peak disappeared all together</a:t>
            </a:r>
          </a:p>
          <a:p>
            <a:r>
              <a:rPr lang="en-US" dirty="0"/>
              <a:t>The orange strong peak appears and the most clear melt line</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14</a:t>
            </a:fld>
            <a:endParaRPr lang="en-US"/>
          </a:p>
        </p:txBody>
      </p:sp>
    </p:spTree>
    <p:extLst>
      <p:ext uri="{BB962C8B-B14F-4D97-AF65-F5344CB8AC3E}">
        <p14:creationId xmlns:p14="http://schemas.microsoft.com/office/powerpoint/2010/main" val="1189613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back our hypothesis was that incongruent melting was happening at either 150 or 260</a:t>
            </a:r>
          </a:p>
          <a:p>
            <a:r>
              <a:rPr lang="en-US" dirty="0"/>
              <a:t>Therefore because of we saw forsterite melt lines and the emergence of MgO line in the higher pressure shot, it can be concluded that it shows signs of incongruent melting</a:t>
            </a:r>
          </a:p>
          <a:p>
            <a:r>
              <a:rPr lang="en-US" dirty="0"/>
              <a:t>The pressure range that we found agrees with Sekine, 271 to 285</a:t>
            </a:r>
          </a:p>
          <a:p>
            <a:r>
              <a:rPr lang="en-US" dirty="0"/>
              <a:t>Our x-ray diffraction results agree with </a:t>
            </a:r>
            <a:r>
              <a:rPr lang="en-US" dirty="0" err="1"/>
              <a:t>newman’s</a:t>
            </a:r>
            <a:r>
              <a:rPr lang="en-US" dirty="0"/>
              <a:t> dissertation, but found a different pressure range</a:t>
            </a:r>
          </a:p>
          <a:p>
            <a:r>
              <a:rPr lang="en-US" dirty="0"/>
              <a:t>In his experiments he argued that forsterite would be completely melted above 200 </a:t>
            </a:r>
            <a:r>
              <a:rPr lang="en-US" dirty="0" err="1"/>
              <a:t>GPa</a:t>
            </a:r>
            <a:r>
              <a:rPr lang="en-US" dirty="0"/>
              <a:t>, which we found that it was definitely not completely melted at 260 </a:t>
            </a:r>
            <a:r>
              <a:rPr lang="en-US" dirty="0" err="1"/>
              <a:t>GPa</a:t>
            </a:r>
            <a:endParaRPr lang="en-US" dirty="0"/>
          </a:p>
          <a:p>
            <a:r>
              <a:rPr lang="en-US" dirty="0"/>
              <a:t>Remember that </a:t>
            </a:r>
            <a:r>
              <a:rPr lang="en-US" dirty="0" err="1"/>
              <a:t>newman</a:t>
            </a:r>
            <a:r>
              <a:rPr lang="en-US" dirty="0"/>
              <a:t> agreed with root, and both of those experiments used single-crystal forsterite</a:t>
            </a:r>
          </a:p>
          <a:p>
            <a:r>
              <a:rPr lang="en-US" dirty="0"/>
              <a:t>In our experiment we used powdered forsterite which may have caused the pressure range to be so drastically different</a:t>
            </a:r>
          </a:p>
        </p:txBody>
      </p:sp>
      <p:sp>
        <p:nvSpPr>
          <p:cNvPr id="4" name="Slide Number Placeholder 3"/>
          <p:cNvSpPr>
            <a:spLocks noGrp="1"/>
          </p:cNvSpPr>
          <p:nvPr>
            <p:ph type="sldNum" sz="quarter" idx="5"/>
          </p:nvPr>
        </p:nvSpPr>
        <p:spPr/>
        <p:txBody>
          <a:bodyPr/>
          <a:lstStyle/>
          <a:p>
            <a:fld id="{E9707EC5-6543-3442-B968-D720AB3FDD9F}" type="slidenum">
              <a:rPr lang="en-US" smtClean="0"/>
              <a:t>15</a:t>
            </a:fld>
            <a:endParaRPr lang="en-US"/>
          </a:p>
        </p:txBody>
      </p:sp>
    </p:spTree>
    <p:extLst>
      <p:ext uri="{BB962C8B-B14F-4D97-AF65-F5344CB8AC3E}">
        <p14:creationId xmlns:p14="http://schemas.microsoft.com/office/powerpoint/2010/main" val="69796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-Forsterite is a very important mineral to study in the field of planetary science</a:t>
            </a:r>
          </a:p>
          <a:p>
            <a:r>
              <a:rPr lang="en-US" dirty="0"/>
              <a:t>-It is a main component in the Earth’s upper mantle and expected to be in rocky exoplanets</a:t>
            </a:r>
          </a:p>
          <a:p>
            <a:r>
              <a:rPr lang="en-US" dirty="0"/>
              <a:t>-its phase </a:t>
            </a:r>
            <a:r>
              <a:rPr lang="en-US" dirty="0" err="1"/>
              <a:t>transtions</a:t>
            </a:r>
            <a:r>
              <a:rPr lang="en-US" dirty="0"/>
              <a:t> can tell us a lot about the formation evolution and habitability of rocky exoplanets </a:t>
            </a:r>
          </a:p>
          <a:p>
            <a:r>
              <a:rPr lang="en-US" dirty="0"/>
              <a:t>-mainly, plays a role in creating and shaping convection currents -&gt; plate tectonics and magnetosphere -&gt; surface conditions suitable to support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formation of a planet it also affects the cooling of the early magma ocean stage of planet formation, which contributes to geochemistry and thermal evolution of a planet</a:t>
            </a:r>
          </a:p>
          <a:p>
            <a:r>
              <a:rPr lang="en-US" dirty="0"/>
              <a:t>-the phase transitions of forsterite inside the earth’s mantle are a factor in deep earthquake generation, which are less damaging than earthquakes that occur closer to the surface, but affect a larger area</a:t>
            </a:r>
          </a:p>
          <a:p>
            <a:r>
              <a:rPr lang="en-US" dirty="0"/>
              <a:t>-the phase transitions of forsterite at these high pressures and temperatures are very hard to study and need to be experimentally proven</a:t>
            </a:r>
          </a:p>
          <a:p>
            <a:r>
              <a:rPr lang="en-US" dirty="0"/>
              <a:t>-an important phase transition that is predicted is incongruent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2</a:t>
            </a:fld>
            <a:endParaRPr lang="en-US"/>
          </a:p>
        </p:txBody>
      </p:sp>
    </p:spTree>
    <p:extLst>
      <p:ext uri="{BB962C8B-B14F-4D97-AF65-F5344CB8AC3E}">
        <p14:creationId xmlns:p14="http://schemas.microsoft.com/office/powerpoint/2010/main" val="40840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forsterite phase transitions is theorized to be incongruent melting</a:t>
            </a:r>
          </a:p>
          <a:p>
            <a:r>
              <a:rPr lang="en-US" dirty="0"/>
              <a:t>-melt and chemically decompose</a:t>
            </a:r>
          </a:p>
          <a:p>
            <a:r>
              <a:rPr lang="en-US" dirty="0"/>
              <a:t>-this is one of the many possible decompositions of forsterite</a:t>
            </a:r>
          </a:p>
          <a:p>
            <a:r>
              <a:rPr lang="en-US"/>
              <a:t>LIQUID SILICATE</a:t>
            </a:r>
            <a:endParaRPr lang="en-US" dirty="0"/>
          </a:p>
          <a:p>
            <a:r>
              <a:rPr lang="en-US" dirty="0"/>
              <a:t>-to prove this in the experiment we are looking for crystal MgO</a:t>
            </a:r>
          </a:p>
          <a:p>
            <a:r>
              <a:rPr lang="en-US" dirty="0"/>
              <a:t>-sometimes forsterite can rise to the surface from the mantle and here’s a picture of it crystalized in some basalt</a:t>
            </a:r>
          </a:p>
        </p:txBody>
      </p:sp>
      <p:sp>
        <p:nvSpPr>
          <p:cNvPr id="4" name="Slide Number Placeholder 3"/>
          <p:cNvSpPr>
            <a:spLocks noGrp="1"/>
          </p:cNvSpPr>
          <p:nvPr>
            <p:ph type="sldNum" sz="quarter" idx="5"/>
          </p:nvPr>
        </p:nvSpPr>
        <p:spPr/>
        <p:txBody>
          <a:bodyPr/>
          <a:lstStyle/>
          <a:p>
            <a:fld id="{E9707EC5-6543-3442-B968-D720AB3FDD9F}" type="slidenum">
              <a:rPr lang="en-US" smtClean="0"/>
              <a:t>3</a:t>
            </a:fld>
            <a:endParaRPr lang="en-US"/>
          </a:p>
        </p:txBody>
      </p:sp>
    </p:spTree>
    <p:extLst>
      <p:ext uri="{BB962C8B-B14F-4D97-AF65-F5344CB8AC3E}">
        <p14:creationId xmlns:p14="http://schemas.microsoft.com/office/powerpoint/2010/main" val="419023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range is currently inconclusive</a:t>
            </a:r>
          </a:p>
          <a:p>
            <a:r>
              <a:rPr lang="en-US" dirty="0"/>
              <a:t>-sekine et al shown on the right, they calculated a hugoniot for forsterite, a hugoniot is a pressure v density graph</a:t>
            </a:r>
          </a:p>
          <a:p>
            <a:r>
              <a:rPr lang="en-US" dirty="0"/>
              <a:t>-when there are no phase transitions happening the hugoniot is a smooth curve</a:t>
            </a:r>
          </a:p>
          <a:p>
            <a:r>
              <a:rPr lang="en-US" dirty="0"/>
              <a:t>-sekine found slope changes in their hugoniot as seen here which they attributed to incongruent melting at 271 to 285 </a:t>
            </a:r>
            <a:r>
              <a:rPr lang="en-US" dirty="0" err="1"/>
              <a:t>GPa</a:t>
            </a:r>
            <a:endParaRPr lang="en-US" dirty="0"/>
          </a:p>
          <a:p>
            <a:r>
              <a:rPr lang="en-US" dirty="0"/>
              <a:t>-another study root in 2018 attempted to replicate </a:t>
            </a:r>
            <a:r>
              <a:rPr lang="en-US" dirty="0" err="1"/>
              <a:t>Sekine’s</a:t>
            </a:r>
            <a:r>
              <a:rPr lang="en-US" dirty="0"/>
              <a:t> results but didn’t find any slope changes in the hugoniot</a:t>
            </a:r>
          </a:p>
          <a:p>
            <a:r>
              <a:rPr lang="en-US" dirty="0"/>
              <a:t>-they then stated that since their hugoniot is smooth forsterite was already completely melted at the lowest pressure of their experiments (around where sekine et al started their experiments) so further experiments should look into a lower pressure range than in Sekine et al</a:t>
            </a:r>
          </a:p>
          <a:p>
            <a:r>
              <a:rPr lang="en-US" dirty="0"/>
              <a:t>-also mentioned that further studies should use x-ray diffraction, which is a much more accurate way of determining crystal structure than simply a density measurement</a:t>
            </a:r>
          </a:p>
          <a:p>
            <a:r>
              <a:rPr lang="en-US" dirty="0"/>
              <a:t>-lastly </a:t>
            </a:r>
            <a:r>
              <a:rPr lang="en-US" dirty="0" err="1"/>
              <a:t>newman’s</a:t>
            </a:r>
            <a:r>
              <a:rPr lang="en-US" dirty="0"/>
              <a:t> dissertation in 2018 used x-ray diffraction and found evidence for incongruent melt at a much lower pressure range, 150 to 195 </a:t>
            </a:r>
            <a:r>
              <a:rPr lang="en-US" dirty="0" err="1"/>
              <a:t>GPa</a:t>
            </a:r>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4</a:t>
            </a:fld>
            <a:endParaRPr lang="en-US"/>
          </a:p>
        </p:txBody>
      </p:sp>
    </p:spTree>
    <p:extLst>
      <p:ext uri="{BB962C8B-B14F-4D97-AF65-F5344CB8AC3E}">
        <p14:creationId xmlns:p14="http://schemas.microsoft.com/office/powerpoint/2010/main" val="4777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from Newman</a:t>
            </a:r>
          </a:p>
          <a:p>
            <a:r>
              <a:rPr lang="en-US" dirty="0"/>
              <a:t>-this is x-ray diffraction data, which I will explain later</a:t>
            </a:r>
          </a:p>
          <a:p>
            <a:r>
              <a:rPr lang="en-US" dirty="0"/>
              <a:t>-his results were that he found incongruent melting at 192 </a:t>
            </a:r>
            <a:r>
              <a:rPr lang="en-US" dirty="0" err="1"/>
              <a:t>GPa</a:t>
            </a:r>
            <a:r>
              <a:rPr lang="en-US" dirty="0"/>
              <a:t>, and he said this was because he saw a sharp MgO line, red arrow, and a fuzzy forsterite melt line blue line</a:t>
            </a:r>
          </a:p>
          <a:p>
            <a:r>
              <a:rPr lang="en-US" dirty="0"/>
              <a:t>-in the higher pressure shot the blue melted forsterite line is there but no MgO</a:t>
            </a:r>
          </a:p>
          <a:p>
            <a:r>
              <a:rPr lang="en-US" dirty="0"/>
              <a:t>-he then concluded that above 200 </a:t>
            </a:r>
            <a:r>
              <a:rPr lang="en-US" dirty="0" err="1"/>
              <a:t>GPa</a:t>
            </a:r>
            <a:r>
              <a:rPr lang="en-US" dirty="0"/>
              <a:t> forsterite is completely melted</a:t>
            </a:r>
          </a:p>
          <a:p>
            <a:r>
              <a:rPr lang="en-US" dirty="0"/>
              <a:t>-it agrees very well with Root, who concluded the same thing</a:t>
            </a:r>
          </a:p>
        </p:txBody>
      </p:sp>
      <p:sp>
        <p:nvSpPr>
          <p:cNvPr id="4" name="Slide Number Placeholder 3"/>
          <p:cNvSpPr>
            <a:spLocks noGrp="1"/>
          </p:cNvSpPr>
          <p:nvPr>
            <p:ph type="sldNum" sz="quarter" idx="5"/>
          </p:nvPr>
        </p:nvSpPr>
        <p:spPr/>
        <p:txBody>
          <a:bodyPr/>
          <a:lstStyle/>
          <a:p>
            <a:fld id="{E9707EC5-6543-3442-B968-D720AB3FDD9F}" type="slidenum">
              <a:rPr lang="en-US" smtClean="0"/>
              <a:t>5</a:t>
            </a:fld>
            <a:endParaRPr lang="en-US"/>
          </a:p>
        </p:txBody>
      </p:sp>
    </p:spTree>
    <p:extLst>
      <p:ext uri="{BB962C8B-B14F-4D97-AF65-F5344CB8AC3E}">
        <p14:creationId xmlns:p14="http://schemas.microsoft.com/office/powerpoint/2010/main" val="144532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high pressures needed for this experiment we must use laser generated shock waves</a:t>
            </a:r>
          </a:p>
          <a:p>
            <a:r>
              <a:rPr lang="en-US" dirty="0"/>
              <a:t>-the laser we use is the Omega-EP laser from the university of Rochester</a:t>
            </a:r>
          </a:p>
          <a:p>
            <a:r>
              <a:rPr lang="en-US" dirty="0"/>
              <a:t>-sample is </a:t>
            </a:r>
            <a:r>
              <a:rPr lang="en-US" dirty="0" err="1"/>
              <a:t>yadayada</a:t>
            </a:r>
            <a:endParaRPr lang="en-US" dirty="0"/>
          </a:p>
          <a:p>
            <a:r>
              <a:rPr lang="en-US" dirty="0"/>
              <a:t>-window is used for VISAR shock wave velocity measurements which are not currently analyzed</a:t>
            </a:r>
          </a:p>
          <a:p>
            <a:r>
              <a:rPr lang="en-US" dirty="0"/>
              <a:t>-here is a diagram of the sample setup</a:t>
            </a:r>
          </a:p>
          <a:p>
            <a:r>
              <a:rPr lang="en-US" dirty="0"/>
              <a:t>-and what happens is that the laser (red arrow) hits the ablator and it evaporates sending an even shock wave back through the sample, achieved the desired pressures</a:t>
            </a:r>
          </a:p>
        </p:txBody>
      </p:sp>
      <p:sp>
        <p:nvSpPr>
          <p:cNvPr id="4" name="Slide Number Placeholder 3"/>
          <p:cNvSpPr>
            <a:spLocks noGrp="1"/>
          </p:cNvSpPr>
          <p:nvPr>
            <p:ph type="sldNum" sz="quarter" idx="5"/>
          </p:nvPr>
        </p:nvSpPr>
        <p:spPr/>
        <p:txBody>
          <a:bodyPr/>
          <a:lstStyle/>
          <a:p>
            <a:fld id="{E9707EC5-6543-3442-B968-D720AB3FDD9F}" type="slidenum">
              <a:rPr lang="en-US" smtClean="0"/>
              <a:t>7</a:t>
            </a:fld>
            <a:endParaRPr lang="en-US"/>
          </a:p>
        </p:txBody>
      </p:sp>
    </p:spTree>
    <p:extLst>
      <p:ext uri="{BB962C8B-B14F-4D97-AF65-F5344CB8AC3E}">
        <p14:creationId xmlns:p14="http://schemas.microsoft.com/office/powerpoint/2010/main" val="1860151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sample is shocked to the required pressure, we determine the crystal structure using PXRDIP standing for …</a:t>
            </a:r>
          </a:p>
          <a:p>
            <a:r>
              <a:rPr lang="en-US" dirty="0"/>
              <a:t>-a laser generated Copper plasma sends x-rays through the sample </a:t>
            </a:r>
          </a:p>
          <a:p>
            <a:r>
              <a:rPr lang="en-US" dirty="0"/>
              <a:t>-these x-rays are diffracted according to structure and picked up by the box of image plates, and they will show as darker areas</a:t>
            </a:r>
          </a:p>
          <a:p>
            <a:r>
              <a:rPr lang="en-US" dirty="0"/>
              <a:t>-the sample is held in a tantalum pinhole, which focuses the x-rays on the sample </a:t>
            </a:r>
          </a:p>
          <a:p>
            <a:r>
              <a:rPr lang="en-US" dirty="0"/>
              <a:t>-the Ta pinhole also serves another use in data alignment since the image plates are not place exactly correctly</a:t>
            </a:r>
          </a:p>
          <a:p>
            <a:r>
              <a:rPr lang="en-US" dirty="0"/>
              <a:t>-x-rays from tantalum diffracting can also be seen on the PXRDIP, and as the way ta diffracts is well known and measured, the data can be calibrated properly</a:t>
            </a:r>
          </a:p>
        </p:txBody>
      </p:sp>
      <p:sp>
        <p:nvSpPr>
          <p:cNvPr id="4" name="Slide Number Placeholder 3"/>
          <p:cNvSpPr>
            <a:spLocks noGrp="1"/>
          </p:cNvSpPr>
          <p:nvPr>
            <p:ph type="sldNum" sz="quarter" idx="5"/>
          </p:nvPr>
        </p:nvSpPr>
        <p:spPr/>
        <p:txBody>
          <a:bodyPr/>
          <a:lstStyle/>
          <a:p>
            <a:fld id="{E9707EC5-6543-3442-B968-D720AB3FDD9F}" type="slidenum">
              <a:rPr lang="en-US" smtClean="0"/>
              <a:t>8</a:t>
            </a:fld>
            <a:endParaRPr lang="en-US"/>
          </a:p>
        </p:txBody>
      </p:sp>
    </p:spTree>
    <p:extLst>
      <p:ext uri="{BB962C8B-B14F-4D97-AF65-F5344CB8AC3E}">
        <p14:creationId xmlns:p14="http://schemas.microsoft.com/office/powerpoint/2010/main" val="533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raw data from the PXRDIP, which is curved lines and then warped to a polar view with straight lines</a:t>
            </a:r>
          </a:p>
          <a:p>
            <a:r>
              <a:rPr lang="en-US" dirty="0"/>
              <a:t>-this is because we are translating the data from box space to polar space</a:t>
            </a:r>
          </a:p>
          <a:p>
            <a:r>
              <a:rPr lang="en-US" dirty="0"/>
              <a:t>-the flags are there like I said earlier to align the Ta peaks </a:t>
            </a:r>
          </a:p>
          <a:p>
            <a:r>
              <a:rPr lang="en-US" dirty="0"/>
              <a:t>-after it is aligned the diffraction peaks can be found, and these are the darker areas otherwise known as where the x-rays are concentrated</a:t>
            </a:r>
          </a:p>
          <a:p>
            <a:r>
              <a:rPr lang="en-US" dirty="0"/>
              <a:t>-because we used powdered forsterite these diffraction peaks are going to show up as lines as seen here</a:t>
            </a:r>
          </a:p>
          <a:p>
            <a:r>
              <a:rPr lang="en-US" dirty="0"/>
              <a:t>-we integrate up and down to get the exact location of these diffraction peaks</a:t>
            </a:r>
          </a:p>
          <a:p>
            <a:r>
              <a:rPr lang="en-US" dirty="0"/>
              <a:t>-these peaks and then translated into d-spacing</a:t>
            </a:r>
          </a:p>
          <a:p>
            <a:r>
              <a:rPr lang="en-US" dirty="0"/>
              <a:t>-this d-spacing can be used to identify which diffraction peak belongs with which material because each material has a unique d-spacing</a:t>
            </a:r>
          </a:p>
        </p:txBody>
      </p:sp>
      <p:sp>
        <p:nvSpPr>
          <p:cNvPr id="4" name="Slide Number Placeholder 3"/>
          <p:cNvSpPr>
            <a:spLocks noGrp="1"/>
          </p:cNvSpPr>
          <p:nvPr>
            <p:ph type="sldNum" sz="quarter" idx="5"/>
          </p:nvPr>
        </p:nvSpPr>
        <p:spPr/>
        <p:txBody>
          <a:bodyPr/>
          <a:lstStyle/>
          <a:p>
            <a:fld id="{E9707EC5-6543-3442-B968-D720AB3FDD9F}" type="slidenum">
              <a:rPr lang="en-US" smtClean="0"/>
              <a:t>9</a:t>
            </a:fld>
            <a:endParaRPr lang="en-US"/>
          </a:p>
        </p:txBody>
      </p:sp>
    </p:spTree>
    <p:extLst>
      <p:ext uri="{BB962C8B-B14F-4D97-AF65-F5344CB8AC3E}">
        <p14:creationId xmlns:p14="http://schemas.microsoft.com/office/powerpoint/2010/main" val="120372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from the PXRDIP</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10</a:t>
            </a:fld>
            <a:endParaRPr lang="en-US"/>
          </a:p>
        </p:txBody>
      </p:sp>
    </p:spTree>
    <p:extLst>
      <p:ext uri="{BB962C8B-B14F-4D97-AF65-F5344CB8AC3E}">
        <p14:creationId xmlns:p14="http://schemas.microsoft.com/office/powerpoint/2010/main" val="208663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8372-DEF3-9046-862C-C6BF3A6DF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48CAB-3084-6542-A932-4BA301128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60E8F9-D074-5445-AF59-C1CB9A4C7DF1}"/>
              </a:ext>
            </a:extLst>
          </p:cNvPr>
          <p:cNvSpPr>
            <a:spLocks noGrp="1"/>
          </p:cNvSpPr>
          <p:nvPr>
            <p:ph type="dt" sz="half" idx="10"/>
          </p:nvPr>
        </p:nvSpPr>
        <p:spPr/>
        <p:txBody>
          <a:bodyPr/>
          <a:lstStyle/>
          <a:p>
            <a:fld id="{E938D274-E96F-9A4E-BA6C-3F807AA8AA4D}" type="datetime1">
              <a:rPr lang="en-US" smtClean="0"/>
              <a:t>8/12/24</a:t>
            </a:fld>
            <a:endParaRPr lang="en-US"/>
          </a:p>
        </p:txBody>
      </p:sp>
      <p:sp>
        <p:nvSpPr>
          <p:cNvPr id="5" name="Footer Placeholder 4">
            <a:extLst>
              <a:ext uri="{FF2B5EF4-FFF2-40B4-BE49-F238E27FC236}">
                <a16:creationId xmlns:a16="http://schemas.microsoft.com/office/drawing/2014/main" id="{C64F23D5-F81B-EB44-9D68-AE790A511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F069D-4585-8A4F-9CBE-3CDA03EE287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56893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B29B-75C8-7D4D-ADFB-88DB7731D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E5B94-BA55-DA4E-9185-12E8C47D6D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9C1C4-7498-854A-B9D7-C08B0E4C74F1}"/>
              </a:ext>
            </a:extLst>
          </p:cNvPr>
          <p:cNvSpPr>
            <a:spLocks noGrp="1"/>
          </p:cNvSpPr>
          <p:nvPr>
            <p:ph type="dt" sz="half" idx="10"/>
          </p:nvPr>
        </p:nvSpPr>
        <p:spPr/>
        <p:txBody>
          <a:bodyPr/>
          <a:lstStyle/>
          <a:p>
            <a:fld id="{62B0C2C5-D73E-E144-837F-7337E56AD7DC}" type="datetime1">
              <a:rPr lang="en-US" smtClean="0"/>
              <a:t>8/12/24</a:t>
            </a:fld>
            <a:endParaRPr lang="en-US"/>
          </a:p>
        </p:txBody>
      </p:sp>
      <p:sp>
        <p:nvSpPr>
          <p:cNvPr id="5" name="Footer Placeholder 4">
            <a:extLst>
              <a:ext uri="{FF2B5EF4-FFF2-40B4-BE49-F238E27FC236}">
                <a16:creationId xmlns:a16="http://schemas.microsoft.com/office/drawing/2014/main" id="{E345553C-CB50-9D4F-99A7-B5A87351B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BB4BE-EEEA-184D-A92B-83423AF79426}"/>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85945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CE0285-99E7-8C46-AA95-5818EE97F3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A55B7-242F-CD49-8515-FDFD839415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8FAF3-66E4-0349-A003-23B0ACEC57A3}"/>
              </a:ext>
            </a:extLst>
          </p:cNvPr>
          <p:cNvSpPr>
            <a:spLocks noGrp="1"/>
          </p:cNvSpPr>
          <p:nvPr>
            <p:ph type="dt" sz="half" idx="10"/>
          </p:nvPr>
        </p:nvSpPr>
        <p:spPr/>
        <p:txBody>
          <a:bodyPr/>
          <a:lstStyle/>
          <a:p>
            <a:fld id="{2317B5C0-E879-6E4B-800B-C4A42EC079D0}" type="datetime1">
              <a:rPr lang="en-US" smtClean="0"/>
              <a:t>8/12/24</a:t>
            </a:fld>
            <a:endParaRPr lang="en-US"/>
          </a:p>
        </p:txBody>
      </p:sp>
      <p:sp>
        <p:nvSpPr>
          <p:cNvPr id="5" name="Footer Placeholder 4">
            <a:extLst>
              <a:ext uri="{FF2B5EF4-FFF2-40B4-BE49-F238E27FC236}">
                <a16:creationId xmlns:a16="http://schemas.microsoft.com/office/drawing/2014/main" id="{D9524F05-353E-2844-ABD9-E419AEED2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7108B-E576-2F40-9032-DB595A31A64D}"/>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5652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D731-FEF7-CE4C-B47A-F7ADBEA6E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1888A-D7F9-9E4B-A8B2-736E79D5E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79961-B86A-4B4F-977B-4C85364E0710}"/>
              </a:ext>
            </a:extLst>
          </p:cNvPr>
          <p:cNvSpPr>
            <a:spLocks noGrp="1"/>
          </p:cNvSpPr>
          <p:nvPr>
            <p:ph type="dt" sz="half" idx="10"/>
          </p:nvPr>
        </p:nvSpPr>
        <p:spPr/>
        <p:txBody>
          <a:bodyPr/>
          <a:lstStyle/>
          <a:p>
            <a:fld id="{726052C2-0963-1448-A523-E7AE3D2E8675}" type="datetime1">
              <a:rPr lang="en-US" smtClean="0"/>
              <a:t>8/12/24</a:t>
            </a:fld>
            <a:endParaRPr lang="en-US"/>
          </a:p>
        </p:txBody>
      </p:sp>
      <p:sp>
        <p:nvSpPr>
          <p:cNvPr id="5" name="Footer Placeholder 4">
            <a:extLst>
              <a:ext uri="{FF2B5EF4-FFF2-40B4-BE49-F238E27FC236}">
                <a16:creationId xmlns:a16="http://schemas.microsoft.com/office/drawing/2014/main" id="{82CFC3E5-1D99-0C41-88CF-EBB70B4C0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D05FB-F53C-3B48-9E08-3CB4B78293E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3312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1CB5-6B4E-6944-9033-829C4D460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C8B17-36DC-4B4F-84C7-BBB91B57D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BC853-0FE6-FF46-9967-DFC5EA550A75}"/>
              </a:ext>
            </a:extLst>
          </p:cNvPr>
          <p:cNvSpPr>
            <a:spLocks noGrp="1"/>
          </p:cNvSpPr>
          <p:nvPr>
            <p:ph type="dt" sz="half" idx="10"/>
          </p:nvPr>
        </p:nvSpPr>
        <p:spPr/>
        <p:txBody>
          <a:bodyPr/>
          <a:lstStyle/>
          <a:p>
            <a:fld id="{5C817C78-0F26-954D-B81E-4737919DBDF0}" type="datetime1">
              <a:rPr lang="en-US" smtClean="0"/>
              <a:t>8/12/24</a:t>
            </a:fld>
            <a:endParaRPr lang="en-US"/>
          </a:p>
        </p:txBody>
      </p:sp>
      <p:sp>
        <p:nvSpPr>
          <p:cNvPr id="5" name="Footer Placeholder 4">
            <a:extLst>
              <a:ext uri="{FF2B5EF4-FFF2-40B4-BE49-F238E27FC236}">
                <a16:creationId xmlns:a16="http://schemas.microsoft.com/office/drawing/2014/main" id="{0F41B020-6DAF-3246-95A9-49C9C24F9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67049-BEF2-D14B-9739-65278EB09EE7}"/>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6893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D395-D9C3-4942-BCBB-40F963DDD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3A719-C97F-3646-90BF-193E24085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64DAB-9AD7-F84A-A31C-7DB0FA283E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9712A-164A-F140-92D3-57AD49E15F6C}"/>
              </a:ext>
            </a:extLst>
          </p:cNvPr>
          <p:cNvSpPr>
            <a:spLocks noGrp="1"/>
          </p:cNvSpPr>
          <p:nvPr>
            <p:ph type="dt" sz="half" idx="10"/>
          </p:nvPr>
        </p:nvSpPr>
        <p:spPr/>
        <p:txBody>
          <a:bodyPr/>
          <a:lstStyle/>
          <a:p>
            <a:fld id="{AF6C5DA6-2AB8-5E4A-B33A-DD8158B31253}" type="datetime1">
              <a:rPr lang="en-US" smtClean="0"/>
              <a:t>8/12/24</a:t>
            </a:fld>
            <a:endParaRPr lang="en-US"/>
          </a:p>
        </p:txBody>
      </p:sp>
      <p:sp>
        <p:nvSpPr>
          <p:cNvPr id="6" name="Footer Placeholder 5">
            <a:extLst>
              <a:ext uri="{FF2B5EF4-FFF2-40B4-BE49-F238E27FC236}">
                <a16:creationId xmlns:a16="http://schemas.microsoft.com/office/drawing/2014/main" id="{118CCCBA-954A-944B-BED3-7C1BEA2D8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33D5B-CEFB-214F-A47F-26C4BF0D065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7261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C355-AAEE-8C47-9198-4AE3CA429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E6873-55F7-ED4D-AD9E-DCA5231D6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64082-809D-1D41-A3D7-D96267784A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4CCCED-4F64-D84D-8D82-14B4172FAB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1BB9D-20B4-DC42-AD32-75B656F90D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4F986-8F3F-E14A-B996-A4BE3FB27C4F}"/>
              </a:ext>
            </a:extLst>
          </p:cNvPr>
          <p:cNvSpPr>
            <a:spLocks noGrp="1"/>
          </p:cNvSpPr>
          <p:nvPr>
            <p:ph type="dt" sz="half" idx="10"/>
          </p:nvPr>
        </p:nvSpPr>
        <p:spPr/>
        <p:txBody>
          <a:bodyPr/>
          <a:lstStyle/>
          <a:p>
            <a:fld id="{DD65B128-F508-E041-9AFD-743B5FFF5401}" type="datetime1">
              <a:rPr lang="en-US" smtClean="0"/>
              <a:t>8/12/24</a:t>
            </a:fld>
            <a:endParaRPr lang="en-US"/>
          </a:p>
        </p:txBody>
      </p:sp>
      <p:sp>
        <p:nvSpPr>
          <p:cNvPr id="8" name="Footer Placeholder 7">
            <a:extLst>
              <a:ext uri="{FF2B5EF4-FFF2-40B4-BE49-F238E27FC236}">
                <a16:creationId xmlns:a16="http://schemas.microsoft.com/office/drawing/2014/main" id="{FEDEE2A6-D396-BC48-9A59-E81A29408B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387C1-060A-8F48-970B-51735FE93D7A}"/>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04367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F1E7-233D-2E46-B457-4710597215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9FC52-4257-6648-9E0E-E05CC0F18FD4}"/>
              </a:ext>
            </a:extLst>
          </p:cNvPr>
          <p:cNvSpPr>
            <a:spLocks noGrp="1"/>
          </p:cNvSpPr>
          <p:nvPr>
            <p:ph type="dt" sz="half" idx="10"/>
          </p:nvPr>
        </p:nvSpPr>
        <p:spPr/>
        <p:txBody>
          <a:bodyPr/>
          <a:lstStyle/>
          <a:p>
            <a:fld id="{D1CFDFA0-FE29-344C-8944-C6308AF0EA5F}" type="datetime1">
              <a:rPr lang="en-US" smtClean="0"/>
              <a:t>8/12/24</a:t>
            </a:fld>
            <a:endParaRPr lang="en-US"/>
          </a:p>
        </p:txBody>
      </p:sp>
      <p:sp>
        <p:nvSpPr>
          <p:cNvPr id="4" name="Footer Placeholder 3">
            <a:extLst>
              <a:ext uri="{FF2B5EF4-FFF2-40B4-BE49-F238E27FC236}">
                <a16:creationId xmlns:a16="http://schemas.microsoft.com/office/drawing/2014/main" id="{A6AC7249-AEC1-124D-8951-CA7315DCA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9F51E-78C2-D841-A47F-75C5ADA39459}"/>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21719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FEAD4-81C3-724E-982B-00A4E65716DD}"/>
              </a:ext>
            </a:extLst>
          </p:cNvPr>
          <p:cNvSpPr>
            <a:spLocks noGrp="1"/>
          </p:cNvSpPr>
          <p:nvPr>
            <p:ph type="dt" sz="half" idx="10"/>
          </p:nvPr>
        </p:nvSpPr>
        <p:spPr/>
        <p:txBody>
          <a:bodyPr/>
          <a:lstStyle/>
          <a:p>
            <a:fld id="{9D0F25DE-9B9B-4D4D-BEF4-E0FB0F9D3E70}" type="datetime1">
              <a:rPr lang="en-US" smtClean="0"/>
              <a:t>8/12/24</a:t>
            </a:fld>
            <a:endParaRPr lang="en-US"/>
          </a:p>
        </p:txBody>
      </p:sp>
      <p:sp>
        <p:nvSpPr>
          <p:cNvPr id="3" name="Footer Placeholder 2">
            <a:extLst>
              <a:ext uri="{FF2B5EF4-FFF2-40B4-BE49-F238E27FC236}">
                <a16:creationId xmlns:a16="http://schemas.microsoft.com/office/drawing/2014/main" id="{03033A7F-8402-DD48-9507-A7B27C2F29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7034F-48C8-B943-BE75-0852026D799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20186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A559-45DA-7E4C-82DF-F07C25251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F23-7055-1040-B225-88DACC442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43CF93-A0FD-324B-9CD6-8F9F6080A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28D4C-ED1F-7A47-BC38-3807F14D539F}"/>
              </a:ext>
            </a:extLst>
          </p:cNvPr>
          <p:cNvSpPr>
            <a:spLocks noGrp="1"/>
          </p:cNvSpPr>
          <p:nvPr>
            <p:ph type="dt" sz="half" idx="10"/>
          </p:nvPr>
        </p:nvSpPr>
        <p:spPr/>
        <p:txBody>
          <a:bodyPr/>
          <a:lstStyle/>
          <a:p>
            <a:fld id="{DA37E2E8-79FA-AA43-976F-53B288A894DE}" type="datetime1">
              <a:rPr lang="en-US" smtClean="0"/>
              <a:t>8/12/24</a:t>
            </a:fld>
            <a:endParaRPr lang="en-US"/>
          </a:p>
        </p:txBody>
      </p:sp>
      <p:sp>
        <p:nvSpPr>
          <p:cNvPr id="6" name="Footer Placeholder 5">
            <a:extLst>
              <a:ext uri="{FF2B5EF4-FFF2-40B4-BE49-F238E27FC236}">
                <a16:creationId xmlns:a16="http://schemas.microsoft.com/office/drawing/2014/main" id="{3A17D985-C910-3048-9079-ABBA6BF5E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907AC-051A-6641-AF85-DE3D07BCFAE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82816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8C5E-8DB8-2B4D-8F31-F88ECBDC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B86E5-6C45-CD4A-94AF-DAFC17B0C3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045A2A-AB87-6D4C-8F8C-2BA8B080E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5A420-CB36-2943-9D21-964DDAD259EA}"/>
              </a:ext>
            </a:extLst>
          </p:cNvPr>
          <p:cNvSpPr>
            <a:spLocks noGrp="1"/>
          </p:cNvSpPr>
          <p:nvPr>
            <p:ph type="dt" sz="half" idx="10"/>
          </p:nvPr>
        </p:nvSpPr>
        <p:spPr/>
        <p:txBody>
          <a:bodyPr/>
          <a:lstStyle/>
          <a:p>
            <a:fld id="{257CDD54-C5A4-2948-9759-7B894A048D19}" type="datetime1">
              <a:rPr lang="en-US" smtClean="0"/>
              <a:t>8/12/24</a:t>
            </a:fld>
            <a:endParaRPr lang="en-US"/>
          </a:p>
        </p:txBody>
      </p:sp>
      <p:sp>
        <p:nvSpPr>
          <p:cNvPr id="6" name="Footer Placeholder 5">
            <a:extLst>
              <a:ext uri="{FF2B5EF4-FFF2-40B4-BE49-F238E27FC236}">
                <a16:creationId xmlns:a16="http://schemas.microsoft.com/office/drawing/2014/main" id="{7285DE08-474B-2C4E-9145-3475D72CA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F5719-A915-C442-8E65-628227C0621E}"/>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29060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7AC91-E38A-E249-8A00-3EF18E5B7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91A4A-E713-F240-A657-D49E4C518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032F9-48AD-A04F-B29E-709E308F9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9F1C3-7ABC-B941-9A24-D9D8B86DA081}" type="datetime1">
              <a:rPr lang="en-US" smtClean="0"/>
              <a:t>8/12/24</a:t>
            </a:fld>
            <a:endParaRPr lang="en-US"/>
          </a:p>
        </p:txBody>
      </p:sp>
      <p:sp>
        <p:nvSpPr>
          <p:cNvPr id="5" name="Footer Placeholder 4">
            <a:extLst>
              <a:ext uri="{FF2B5EF4-FFF2-40B4-BE49-F238E27FC236}">
                <a16:creationId xmlns:a16="http://schemas.microsoft.com/office/drawing/2014/main" id="{71FA759D-6328-DD40-AA6C-B4C43F46B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9C1C2-9A10-8646-8F62-3F8F81FC3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42787E-B427-E04D-9B8F-8A4F3F40F34F}" type="slidenum">
              <a:rPr lang="en-US" smtClean="0"/>
              <a:t>‹#›</a:t>
            </a:fld>
            <a:endParaRPr lang="en-US"/>
          </a:p>
        </p:txBody>
      </p:sp>
    </p:spTree>
    <p:extLst>
      <p:ext uri="{BB962C8B-B14F-4D97-AF65-F5344CB8AC3E}">
        <p14:creationId xmlns:p14="http://schemas.microsoft.com/office/powerpoint/2010/main" val="2177658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roxy1.library.jhu.edu/login?url=https://www.proquest.com/dissertations-theses/on-kinetics-materials-geophysical-interest/docview/2838439956/se-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347-167B-C247-9215-5AB01FDF8B8A}"/>
              </a:ext>
            </a:extLst>
          </p:cNvPr>
          <p:cNvSpPr>
            <a:spLocks noGrp="1"/>
          </p:cNvSpPr>
          <p:nvPr>
            <p:ph type="ctrTitle"/>
          </p:nvPr>
        </p:nvSpPr>
        <p:spPr/>
        <p:txBody>
          <a:bodyPr>
            <a:normAutofit fontScale="90000"/>
          </a:bodyPr>
          <a:lstStyle/>
          <a:p>
            <a:r>
              <a:rPr lang="en-US" dirty="0"/>
              <a:t>Structure of forsterite at extreme conditions using laser shock compression</a:t>
            </a:r>
          </a:p>
        </p:txBody>
      </p:sp>
      <p:sp>
        <p:nvSpPr>
          <p:cNvPr id="3" name="Subtitle 2">
            <a:extLst>
              <a:ext uri="{FF2B5EF4-FFF2-40B4-BE49-F238E27FC236}">
                <a16:creationId xmlns:a16="http://schemas.microsoft.com/office/drawing/2014/main" id="{81D14785-D447-1E46-BAE7-8C82B9F5DAFB}"/>
              </a:ext>
            </a:extLst>
          </p:cNvPr>
          <p:cNvSpPr>
            <a:spLocks noGrp="1"/>
          </p:cNvSpPr>
          <p:nvPr>
            <p:ph type="subTitle" idx="1"/>
          </p:nvPr>
        </p:nvSpPr>
        <p:spPr/>
        <p:txBody>
          <a:bodyPr/>
          <a:lstStyle/>
          <a:p>
            <a:r>
              <a:rPr lang="en-US" dirty="0"/>
              <a:t>Nara </a:t>
            </a:r>
            <a:r>
              <a:rPr lang="en-US" dirty="0" err="1"/>
              <a:t>Anusonti-Inthra</a:t>
            </a:r>
            <a:endParaRPr lang="en-US" dirty="0"/>
          </a:p>
          <a:p>
            <a:r>
              <a:rPr lang="en-US" dirty="0"/>
              <a:t>Science and Mathematics Academy, Aberdeen High School</a:t>
            </a:r>
          </a:p>
          <a:p>
            <a:r>
              <a:rPr lang="en-US" dirty="0"/>
              <a:t>Prof. June Wicks and Patrick </a:t>
            </a:r>
            <a:r>
              <a:rPr lang="en-US" dirty="0" err="1"/>
              <a:t>LaChapelle</a:t>
            </a:r>
            <a:endParaRPr lang="en-US" dirty="0"/>
          </a:p>
          <a:p>
            <a:endParaRPr lang="en-US" dirty="0"/>
          </a:p>
        </p:txBody>
      </p:sp>
      <p:sp>
        <p:nvSpPr>
          <p:cNvPr id="4" name="Slide Number Placeholder 3">
            <a:extLst>
              <a:ext uri="{FF2B5EF4-FFF2-40B4-BE49-F238E27FC236}">
                <a16:creationId xmlns:a16="http://schemas.microsoft.com/office/drawing/2014/main" id="{0FBB9F33-A20F-0343-85E4-9D32874639A6}"/>
              </a:ext>
            </a:extLst>
          </p:cNvPr>
          <p:cNvSpPr>
            <a:spLocks noGrp="1"/>
          </p:cNvSpPr>
          <p:nvPr>
            <p:ph type="sldNum" sz="quarter" idx="12"/>
          </p:nvPr>
        </p:nvSpPr>
        <p:spPr/>
        <p:txBody>
          <a:bodyPr/>
          <a:lstStyle/>
          <a:p>
            <a:fld id="{C142787E-B427-E04D-9B8F-8A4F3F40F34F}" type="slidenum">
              <a:rPr lang="en-US" smtClean="0"/>
              <a:t>1</a:t>
            </a:fld>
            <a:endParaRPr lang="en-US"/>
          </a:p>
        </p:txBody>
      </p:sp>
    </p:spTree>
    <p:extLst>
      <p:ext uri="{BB962C8B-B14F-4D97-AF65-F5344CB8AC3E}">
        <p14:creationId xmlns:p14="http://schemas.microsoft.com/office/powerpoint/2010/main" val="421774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18" name="Group 17">
            <a:extLst>
              <a:ext uri="{FF2B5EF4-FFF2-40B4-BE49-F238E27FC236}">
                <a16:creationId xmlns:a16="http://schemas.microsoft.com/office/drawing/2014/main" id="{CCB22708-85F2-DE61-A089-5EE155F57A76}"/>
              </a:ext>
            </a:extLst>
          </p:cNvPr>
          <p:cNvGrpSpPr/>
          <p:nvPr/>
        </p:nvGrpSpPr>
        <p:grpSpPr>
          <a:xfrm>
            <a:off x="345359" y="1566041"/>
            <a:ext cx="11501282" cy="5179951"/>
            <a:chOff x="345359" y="1566041"/>
            <a:chExt cx="11501282" cy="5179951"/>
          </a:xfrm>
        </p:grpSpPr>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18">
            <a:extLst>
              <a:ext uri="{FF2B5EF4-FFF2-40B4-BE49-F238E27FC236}">
                <a16:creationId xmlns:a16="http://schemas.microsoft.com/office/drawing/2014/main" id="{C2A030E8-628F-8446-A67B-962FFBE3B994}"/>
              </a:ext>
            </a:extLst>
          </p:cNvPr>
          <p:cNvSpPr>
            <a:spLocks noGrp="1"/>
          </p:cNvSpPr>
          <p:nvPr>
            <p:ph type="sldNum" sz="quarter" idx="12"/>
          </p:nvPr>
        </p:nvSpPr>
        <p:spPr/>
        <p:txBody>
          <a:bodyPr/>
          <a:lstStyle/>
          <a:p>
            <a:fld id="{C142787E-B427-E04D-9B8F-8A4F3F40F34F}" type="slidenum">
              <a:rPr lang="en-US" smtClean="0"/>
              <a:t>10</a:t>
            </a:fld>
            <a:endParaRPr lang="en-US"/>
          </a:p>
        </p:txBody>
      </p:sp>
    </p:spTree>
    <p:extLst>
      <p:ext uri="{BB962C8B-B14F-4D97-AF65-F5344CB8AC3E}">
        <p14:creationId xmlns:p14="http://schemas.microsoft.com/office/powerpoint/2010/main" val="51360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DCB-48C5-9A49-A13D-90B46F1F9328}"/>
              </a:ext>
            </a:extLst>
          </p:cNvPr>
          <p:cNvSpPr>
            <a:spLocks noGrp="1"/>
          </p:cNvSpPr>
          <p:nvPr>
            <p:ph type="title"/>
          </p:nvPr>
        </p:nvSpPr>
        <p:spPr/>
        <p:txBody>
          <a:bodyPr/>
          <a:lstStyle/>
          <a:p>
            <a:r>
              <a:rPr lang="en-US" dirty="0"/>
              <a:t>Results – Crystal diffract</a:t>
            </a:r>
          </a:p>
        </p:txBody>
      </p:sp>
      <p:sp>
        <p:nvSpPr>
          <p:cNvPr id="3" name="Content Placeholder 2">
            <a:extLst>
              <a:ext uri="{FF2B5EF4-FFF2-40B4-BE49-F238E27FC236}">
                <a16:creationId xmlns:a16="http://schemas.microsoft.com/office/drawing/2014/main" id="{A6DF83B4-016F-C045-852F-7E1074819849}"/>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ED57E56C-CBC7-57A6-CA7B-F55648D4AE18}"/>
              </a:ext>
            </a:extLst>
          </p:cNvPr>
          <p:cNvSpPr txBox="1"/>
          <p:nvPr/>
        </p:nvSpPr>
        <p:spPr>
          <a:xfrm>
            <a:off x="9701048" y="546538"/>
            <a:ext cx="1513490" cy="1200329"/>
          </a:xfrm>
          <a:prstGeom prst="rect">
            <a:avLst/>
          </a:prstGeom>
          <a:solidFill>
            <a:schemeClr val="tx1"/>
          </a:solidFill>
        </p:spPr>
        <p:txBody>
          <a:bodyPr wrap="square" rtlCol="0">
            <a:spAutoFit/>
          </a:bodyPr>
          <a:lstStyle/>
          <a:p>
            <a:r>
              <a:rPr lang="en-US" dirty="0">
                <a:solidFill>
                  <a:schemeClr val="bg1"/>
                </a:solidFill>
              </a:rPr>
              <a:t>Observed</a:t>
            </a:r>
          </a:p>
          <a:p>
            <a:r>
              <a:rPr lang="en-US" dirty="0">
                <a:solidFill>
                  <a:srgbClr val="00FA00"/>
                </a:solidFill>
              </a:rPr>
              <a:t>Forsterite</a:t>
            </a:r>
          </a:p>
          <a:p>
            <a:r>
              <a:rPr lang="en-US" dirty="0">
                <a:solidFill>
                  <a:srgbClr val="FF0000"/>
                </a:solidFill>
              </a:rPr>
              <a:t>Forsterite III</a:t>
            </a:r>
          </a:p>
          <a:p>
            <a:r>
              <a:rPr lang="en-US" dirty="0">
                <a:solidFill>
                  <a:srgbClr val="00FDFF"/>
                </a:solidFill>
              </a:rPr>
              <a:t>MgO</a:t>
            </a:r>
          </a:p>
        </p:txBody>
      </p:sp>
      <p:grpSp>
        <p:nvGrpSpPr>
          <p:cNvPr id="20" name="Group 19">
            <a:extLst>
              <a:ext uri="{FF2B5EF4-FFF2-40B4-BE49-F238E27FC236}">
                <a16:creationId xmlns:a16="http://schemas.microsoft.com/office/drawing/2014/main" id="{2BD1E912-C379-2B08-E921-6748F9A8245C}"/>
              </a:ext>
            </a:extLst>
          </p:cNvPr>
          <p:cNvGrpSpPr/>
          <p:nvPr/>
        </p:nvGrpSpPr>
        <p:grpSpPr>
          <a:xfrm>
            <a:off x="274367" y="2066439"/>
            <a:ext cx="11643265" cy="3831685"/>
            <a:chOff x="274367" y="2066439"/>
            <a:chExt cx="11643265" cy="3831685"/>
          </a:xfrm>
        </p:grpSpPr>
        <p:grpSp>
          <p:nvGrpSpPr>
            <p:cNvPr id="11" name="Group 10">
              <a:extLst>
                <a:ext uri="{FF2B5EF4-FFF2-40B4-BE49-F238E27FC236}">
                  <a16:creationId xmlns:a16="http://schemas.microsoft.com/office/drawing/2014/main" id="{8A90C478-DA70-5934-7A7F-3666955BB55F}"/>
                </a:ext>
              </a:extLst>
            </p:cNvPr>
            <p:cNvGrpSpPr/>
            <p:nvPr/>
          </p:nvGrpSpPr>
          <p:grpSpPr>
            <a:xfrm>
              <a:off x="274367" y="2364829"/>
              <a:ext cx="11643265" cy="3533295"/>
              <a:chOff x="274367" y="2175643"/>
              <a:chExt cx="11643265" cy="3533295"/>
            </a:xfrm>
          </p:grpSpPr>
          <p:grpSp>
            <p:nvGrpSpPr>
              <p:cNvPr id="8" name="Group 7">
                <a:extLst>
                  <a:ext uri="{FF2B5EF4-FFF2-40B4-BE49-F238E27FC236}">
                    <a16:creationId xmlns:a16="http://schemas.microsoft.com/office/drawing/2014/main" id="{8FCDE17A-6DCD-77AC-A7FB-BAA9134C96DC}"/>
                  </a:ext>
                </a:extLst>
              </p:cNvPr>
              <p:cNvGrpSpPr/>
              <p:nvPr/>
            </p:nvGrpSpPr>
            <p:grpSpPr>
              <a:xfrm>
                <a:off x="274367" y="2175643"/>
                <a:ext cx="11643265" cy="3065270"/>
                <a:chOff x="246134" y="2575848"/>
                <a:chExt cx="13346703" cy="3025776"/>
              </a:xfrm>
            </p:grpSpPr>
            <p:pic>
              <p:nvPicPr>
                <p:cNvPr id="5" name="Picture 4">
                  <a:extLst>
                    <a:ext uri="{FF2B5EF4-FFF2-40B4-BE49-F238E27FC236}">
                      <a16:creationId xmlns:a16="http://schemas.microsoft.com/office/drawing/2014/main" id="{70FBE0CB-B38F-5B4D-838E-56A1F0619176}"/>
                    </a:ext>
                  </a:extLst>
                </p:cNvPr>
                <p:cNvPicPr>
                  <a:picLocks noChangeAspect="1"/>
                </p:cNvPicPr>
                <p:nvPr/>
              </p:nvPicPr>
              <p:blipFill rotWithShape="1">
                <a:blip r:embed="rId3"/>
                <a:srcRect t="21147"/>
                <a:stretch/>
              </p:blipFill>
              <p:spPr>
                <a:xfrm>
                  <a:off x="6425307" y="2575848"/>
                  <a:ext cx="7167530" cy="3025776"/>
                </a:xfrm>
                <a:prstGeom prst="rect">
                  <a:avLst/>
                </a:prstGeom>
              </p:spPr>
            </p:pic>
            <p:pic>
              <p:nvPicPr>
                <p:cNvPr id="7" name="Picture 6">
                  <a:extLst>
                    <a:ext uri="{FF2B5EF4-FFF2-40B4-BE49-F238E27FC236}">
                      <a16:creationId xmlns:a16="http://schemas.microsoft.com/office/drawing/2014/main" id="{3420DCF5-0163-ED6F-F2A6-D45C948896E5}"/>
                    </a:ext>
                  </a:extLst>
                </p:cNvPr>
                <p:cNvPicPr>
                  <a:picLocks noChangeAspect="1"/>
                </p:cNvPicPr>
                <p:nvPr/>
              </p:nvPicPr>
              <p:blipFill rotWithShape="1">
                <a:blip r:embed="rId4"/>
                <a:srcRect t="30464" b="-1"/>
                <a:stretch/>
              </p:blipFill>
              <p:spPr>
                <a:xfrm>
                  <a:off x="246134" y="2575849"/>
                  <a:ext cx="6007521" cy="3025775"/>
                </a:xfrm>
                <a:prstGeom prst="rect">
                  <a:avLst/>
                </a:prstGeom>
              </p:spPr>
            </p:pic>
          </p:grpSp>
          <p:sp>
            <p:nvSpPr>
              <p:cNvPr id="9" name="TextBox 8">
                <a:extLst>
                  <a:ext uri="{FF2B5EF4-FFF2-40B4-BE49-F238E27FC236}">
                    <a16:creationId xmlns:a16="http://schemas.microsoft.com/office/drawing/2014/main" id="{C3314D72-36EA-A945-7D48-31B1A770095A}"/>
                  </a:ext>
                </a:extLst>
              </p:cNvPr>
              <p:cNvSpPr txBox="1"/>
              <p:nvPr/>
            </p:nvSpPr>
            <p:spPr>
              <a:xfrm>
                <a:off x="2127503" y="5339606"/>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10" name="TextBox 9">
                <a:extLst>
                  <a:ext uri="{FF2B5EF4-FFF2-40B4-BE49-F238E27FC236}">
                    <a16:creationId xmlns:a16="http://schemas.microsoft.com/office/drawing/2014/main" id="{AC3FC923-3232-69B1-81BE-16A1683D7FF2}"/>
                  </a:ext>
                </a:extLst>
              </p:cNvPr>
              <p:cNvSpPr txBox="1"/>
              <p:nvPr/>
            </p:nvSpPr>
            <p:spPr>
              <a:xfrm>
                <a:off x="8024007" y="5339606"/>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2" name="Down Arrow 11">
              <a:extLst>
                <a:ext uri="{FF2B5EF4-FFF2-40B4-BE49-F238E27FC236}">
                  <a16:creationId xmlns:a16="http://schemas.microsoft.com/office/drawing/2014/main" id="{74238C7C-F57E-409A-8AA0-1B8D2CF93B04}"/>
                </a:ext>
              </a:extLst>
            </p:cNvPr>
            <p:cNvSpPr/>
            <p:nvPr/>
          </p:nvSpPr>
          <p:spPr>
            <a:xfrm>
              <a:off x="591904" y="3982423"/>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5434ED8-BD3B-7673-1165-B108C57631E7}"/>
                </a:ext>
              </a:extLst>
            </p:cNvPr>
            <p:cNvSpPr/>
            <p:nvPr/>
          </p:nvSpPr>
          <p:spPr>
            <a:xfrm>
              <a:off x="1564111" y="418211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7F648FE2-B241-10B8-2430-2B169AE85442}"/>
                </a:ext>
              </a:extLst>
            </p:cNvPr>
            <p:cNvSpPr/>
            <p:nvPr/>
          </p:nvSpPr>
          <p:spPr>
            <a:xfrm>
              <a:off x="2679992" y="3982422"/>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6208C348-894B-676A-EB16-87EE24505A8F}"/>
                </a:ext>
              </a:extLst>
            </p:cNvPr>
            <p:cNvSpPr/>
            <p:nvPr/>
          </p:nvSpPr>
          <p:spPr>
            <a:xfrm>
              <a:off x="4281124" y="42346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D5610158-8B38-A181-42B2-D2D9ADD751A9}"/>
                </a:ext>
              </a:extLst>
            </p:cNvPr>
            <p:cNvSpPr/>
            <p:nvPr/>
          </p:nvSpPr>
          <p:spPr>
            <a:xfrm>
              <a:off x="7276483" y="206643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90244E2B-00A2-C6CF-A04E-A08E96F23761}"/>
                </a:ext>
              </a:extLst>
            </p:cNvPr>
            <p:cNvSpPr/>
            <p:nvPr/>
          </p:nvSpPr>
          <p:spPr>
            <a:xfrm>
              <a:off x="8618536" y="2152001"/>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F72AE5-43F7-2FC8-D881-90E43B7E9498}"/>
                </a:ext>
              </a:extLst>
            </p:cNvPr>
            <p:cNvSpPr/>
            <p:nvPr/>
          </p:nvSpPr>
          <p:spPr>
            <a:xfrm>
              <a:off x="10400074" y="4209443"/>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F0109D60-D9C3-3D11-07D9-F3135F170BFB}"/>
                </a:ext>
              </a:extLst>
            </p:cNvPr>
            <p:cNvSpPr/>
            <p:nvPr/>
          </p:nvSpPr>
          <p:spPr>
            <a:xfrm>
              <a:off x="9265712" y="3718787"/>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90664D7-7866-B84A-AF58-D02D8D40E062}"/>
              </a:ext>
            </a:extLst>
          </p:cNvPr>
          <p:cNvSpPr>
            <a:spLocks noGrp="1"/>
          </p:cNvSpPr>
          <p:nvPr>
            <p:ph type="sldNum" sz="quarter" idx="12"/>
          </p:nvPr>
        </p:nvSpPr>
        <p:spPr/>
        <p:txBody>
          <a:bodyPr/>
          <a:lstStyle/>
          <a:p>
            <a:fld id="{C142787E-B427-E04D-9B8F-8A4F3F40F34F}" type="slidenum">
              <a:rPr lang="en-US" smtClean="0"/>
              <a:t>11</a:t>
            </a:fld>
            <a:endParaRPr lang="en-US"/>
          </a:p>
        </p:txBody>
      </p:sp>
    </p:spTree>
    <p:extLst>
      <p:ext uri="{BB962C8B-B14F-4D97-AF65-F5344CB8AC3E}">
        <p14:creationId xmlns:p14="http://schemas.microsoft.com/office/powerpoint/2010/main" val="2567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53D5-967C-C84F-A1E6-9480DA57D1BB}"/>
              </a:ext>
            </a:extLst>
          </p:cNvPr>
          <p:cNvSpPr>
            <a:spLocks noGrp="1"/>
          </p:cNvSpPr>
          <p:nvPr>
            <p:ph type="title"/>
          </p:nvPr>
        </p:nvSpPr>
        <p:spPr/>
        <p:txBody>
          <a:bodyPr/>
          <a:lstStyle/>
          <a:p>
            <a:r>
              <a:rPr lang="en-US" dirty="0"/>
              <a:t>Results - d-spacing </a:t>
            </a:r>
          </a:p>
        </p:txBody>
      </p:sp>
      <p:pic>
        <p:nvPicPr>
          <p:cNvPr id="4" name="Content Placeholder 3">
            <a:extLst>
              <a:ext uri="{FF2B5EF4-FFF2-40B4-BE49-F238E27FC236}">
                <a16:creationId xmlns:a16="http://schemas.microsoft.com/office/drawing/2014/main" id="{37FAED93-CAB5-9F40-A613-0A3405579CA0}"/>
              </a:ext>
            </a:extLst>
          </p:cNvPr>
          <p:cNvPicPr>
            <a:picLocks noGrp="1" noChangeAspect="1"/>
          </p:cNvPicPr>
          <p:nvPr>
            <p:ph idx="1"/>
          </p:nvPr>
        </p:nvPicPr>
        <p:blipFill>
          <a:blip r:embed="rId3"/>
          <a:stretch>
            <a:fillRect/>
          </a:stretch>
        </p:blipFill>
        <p:spPr>
          <a:xfrm>
            <a:off x="2681002" y="1476359"/>
            <a:ext cx="6612899" cy="5165299"/>
          </a:xfrm>
          <a:prstGeom prst="rect">
            <a:avLst/>
          </a:prstGeom>
        </p:spPr>
      </p:pic>
      <p:sp>
        <p:nvSpPr>
          <p:cNvPr id="3" name="Slide Number Placeholder 2">
            <a:extLst>
              <a:ext uri="{FF2B5EF4-FFF2-40B4-BE49-F238E27FC236}">
                <a16:creationId xmlns:a16="http://schemas.microsoft.com/office/drawing/2014/main" id="{49F5B5D0-C5A2-F340-847E-E78D461707FE}"/>
              </a:ext>
            </a:extLst>
          </p:cNvPr>
          <p:cNvSpPr>
            <a:spLocks noGrp="1"/>
          </p:cNvSpPr>
          <p:nvPr>
            <p:ph type="sldNum" sz="quarter" idx="12"/>
          </p:nvPr>
        </p:nvSpPr>
        <p:spPr/>
        <p:txBody>
          <a:bodyPr/>
          <a:lstStyle/>
          <a:p>
            <a:fld id="{C142787E-B427-E04D-9B8F-8A4F3F40F34F}" type="slidenum">
              <a:rPr lang="en-US" smtClean="0"/>
              <a:t>12</a:t>
            </a:fld>
            <a:endParaRPr lang="en-US"/>
          </a:p>
        </p:txBody>
      </p:sp>
    </p:spTree>
    <p:extLst>
      <p:ext uri="{BB962C8B-B14F-4D97-AF65-F5344CB8AC3E}">
        <p14:creationId xmlns:p14="http://schemas.microsoft.com/office/powerpoint/2010/main" val="1765995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D8F0-1AC5-F47E-DABF-FB208C0AF9E3}"/>
              </a:ext>
            </a:extLst>
          </p:cNvPr>
          <p:cNvSpPr>
            <a:spLocks noGrp="1"/>
          </p:cNvSpPr>
          <p:nvPr>
            <p:ph type="title"/>
          </p:nvPr>
        </p:nvSpPr>
        <p:spPr/>
        <p:txBody>
          <a:bodyPr/>
          <a:lstStyle/>
          <a:p>
            <a:r>
              <a:rPr lang="en-US" dirty="0"/>
              <a:t>Newman (2018)</a:t>
            </a:r>
          </a:p>
        </p:txBody>
      </p:sp>
      <p:pic>
        <p:nvPicPr>
          <p:cNvPr id="4" name="Content Placeholder 3">
            <a:extLst>
              <a:ext uri="{FF2B5EF4-FFF2-40B4-BE49-F238E27FC236}">
                <a16:creationId xmlns:a16="http://schemas.microsoft.com/office/drawing/2014/main" id="{DEA55DBA-EDFE-37FF-9753-568A5D46E650}"/>
              </a:ext>
            </a:extLst>
          </p:cNvPr>
          <p:cNvPicPr>
            <a:picLocks noGrp="1" noChangeAspect="1"/>
          </p:cNvPicPr>
          <p:nvPr>
            <p:ph idx="1"/>
          </p:nvPr>
        </p:nvPicPr>
        <p:blipFill>
          <a:blip r:embed="rId3"/>
          <a:stretch>
            <a:fillRect/>
          </a:stretch>
        </p:blipFill>
        <p:spPr>
          <a:xfrm>
            <a:off x="2930426" y="1571237"/>
            <a:ext cx="5425298" cy="4921638"/>
          </a:xfrm>
          <a:prstGeom prst="rect">
            <a:avLst/>
          </a:prstGeom>
        </p:spPr>
      </p:pic>
      <p:sp>
        <p:nvSpPr>
          <p:cNvPr id="3" name="Slide Number Placeholder 2">
            <a:extLst>
              <a:ext uri="{FF2B5EF4-FFF2-40B4-BE49-F238E27FC236}">
                <a16:creationId xmlns:a16="http://schemas.microsoft.com/office/drawing/2014/main" id="{60032BC4-9C81-F74E-B69B-B42D938B55EB}"/>
              </a:ext>
            </a:extLst>
          </p:cNvPr>
          <p:cNvSpPr>
            <a:spLocks noGrp="1"/>
          </p:cNvSpPr>
          <p:nvPr>
            <p:ph type="sldNum" sz="quarter" idx="12"/>
          </p:nvPr>
        </p:nvSpPr>
        <p:spPr/>
        <p:txBody>
          <a:bodyPr/>
          <a:lstStyle/>
          <a:p>
            <a:fld id="{C142787E-B427-E04D-9B8F-8A4F3F40F34F}" type="slidenum">
              <a:rPr lang="en-US" smtClean="0"/>
              <a:t>13</a:t>
            </a:fld>
            <a:endParaRPr lang="en-US"/>
          </a:p>
        </p:txBody>
      </p:sp>
      <p:sp>
        <p:nvSpPr>
          <p:cNvPr id="5" name="TextBox 4">
            <a:extLst>
              <a:ext uri="{FF2B5EF4-FFF2-40B4-BE49-F238E27FC236}">
                <a16:creationId xmlns:a16="http://schemas.microsoft.com/office/drawing/2014/main" id="{DDDD12C3-4F2E-D44A-BF9F-93CE685E1A74}"/>
              </a:ext>
            </a:extLst>
          </p:cNvPr>
          <p:cNvSpPr txBox="1"/>
          <p:nvPr/>
        </p:nvSpPr>
        <p:spPr>
          <a:xfrm>
            <a:off x="8355724" y="1571237"/>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653299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EC68AA90-2A54-5247-B162-13D8F47F3755}"/>
              </a:ext>
            </a:extLst>
          </p:cNvPr>
          <p:cNvSpPr>
            <a:spLocks noGrp="1"/>
          </p:cNvSpPr>
          <p:nvPr>
            <p:ph type="sldNum" sz="quarter" idx="12"/>
          </p:nvPr>
        </p:nvSpPr>
        <p:spPr/>
        <p:txBody>
          <a:bodyPr/>
          <a:lstStyle/>
          <a:p>
            <a:fld id="{C142787E-B427-E04D-9B8F-8A4F3F40F34F}" type="slidenum">
              <a:rPr lang="en-US" smtClean="0"/>
              <a:t>14</a:t>
            </a:fld>
            <a:endParaRPr lang="en-US"/>
          </a:p>
        </p:txBody>
      </p:sp>
    </p:spTree>
    <p:extLst>
      <p:ext uri="{BB962C8B-B14F-4D97-AF65-F5344CB8AC3E}">
        <p14:creationId xmlns:p14="http://schemas.microsoft.com/office/powerpoint/2010/main" val="374315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ACC0-C469-E036-96AD-92647F8F70D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781F15F-38DF-2961-F48C-9826FA6AAB55}"/>
              </a:ext>
            </a:extLst>
          </p:cNvPr>
          <p:cNvSpPr>
            <a:spLocks noGrp="1"/>
          </p:cNvSpPr>
          <p:nvPr>
            <p:ph idx="1"/>
          </p:nvPr>
        </p:nvSpPr>
        <p:spPr/>
        <p:txBody>
          <a:bodyPr/>
          <a:lstStyle/>
          <a:p>
            <a:r>
              <a:rPr lang="en-US" dirty="0"/>
              <a:t>Hypothesis: incongruent melting is occurring at 150 or 260 </a:t>
            </a:r>
            <a:r>
              <a:rPr lang="en-US" dirty="0" err="1"/>
              <a:t>GPa</a:t>
            </a:r>
            <a:endParaRPr lang="en-US" dirty="0"/>
          </a:p>
          <a:p>
            <a:r>
              <a:rPr lang="en-US" dirty="0"/>
              <a:t>The experiment conducted at </a:t>
            </a:r>
            <a:r>
              <a:rPr lang="en-US" b="1" dirty="0"/>
              <a:t>260 </a:t>
            </a:r>
            <a:r>
              <a:rPr lang="en-US" b="1" dirty="0" err="1"/>
              <a:t>GPa</a:t>
            </a:r>
            <a:r>
              <a:rPr lang="en-US" b="1" dirty="0"/>
              <a:t> shows signs of incongruent melting</a:t>
            </a:r>
            <a:r>
              <a:rPr lang="en-US" dirty="0"/>
              <a:t> because of evidence implying the presence of crystal MgO and liquid forsterite</a:t>
            </a:r>
          </a:p>
          <a:p>
            <a:r>
              <a:rPr lang="en-US" dirty="0"/>
              <a:t>Pressure range found agrees with Sekine (2016)</a:t>
            </a:r>
          </a:p>
          <a:p>
            <a:r>
              <a:rPr lang="en-US" dirty="0"/>
              <a:t>X-ray diffraction results agree with Newman (2018), but at a different pressure</a:t>
            </a:r>
          </a:p>
        </p:txBody>
      </p:sp>
      <p:sp>
        <p:nvSpPr>
          <p:cNvPr id="4" name="Slide Number Placeholder 3">
            <a:extLst>
              <a:ext uri="{FF2B5EF4-FFF2-40B4-BE49-F238E27FC236}">
                <a16:creationId xmlns:a16="http://schemas.microsoft.com/office/drawing/2014/main" id="{54F17688-1EBC-C44A-817F-63815EE8799B}"/>
              </a:ext>
            </a:extLst>
          </p:cNvPr>
          <p:cNvSpPr>
            <a:spLocks noGrp="1"/>
          </p:cNvSpPr>
          <p:nvPr>
            <p:ph type="sldNum" sz="quarter" idx="12"/>
          </p:nvPr>
        </p:nvSpPr>
        <p:spPr/>
        <p:txBody>
          <a:bodyPr/>
          <a:lstStyle/>
          <a:p>
            <a:fld id="{C142787E-B427-E04D-9B8F-8A4F3F40F34F}" type="slidenum">
              <a:rPr lang="en-US" smtClean="0"/>
              <a:t>15</a:t>
            </a:fld>
            <a:endParaRPr lang="en-US"/>
          </a:p>
        </p:txBody>
      </p:sp>
    </p:spTree>
    <p:extLst>
      <p:ext uri="{BB962C8B-B14F-4D97-AF65-F5344CB8AC3E}">
        <p14:creationId xmlns:p14="http://schemas.microsoft.com/office/powerpoint/2010/main" val="213437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9309-0CB3-FA8F-38FE-5BA4A48FDA6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6625D6F-4A54-E94C-97C1-1717BDBBFB09}"/>
              </a:ext>
            </a:extLst>
          </p:cNvPr>
          <p:cNvSpPr>
            <a:spLocks noGrp="1"/>
          </p:cNvSpPr>
          <p:nvPr>
            <p:ph idx="1"/>
          </p:nvPr>
        </p:nvSpPr>
        <p:spPr/>
        <p:txBody>
          <a:bodyPr/>
          <a:lstStyle/>
          <a:p>
            <a:r>
              <a:rPr lang="en-US" dirty="0"/>
              <a:t>Analyze VISAR data to verify the data from PXRDIP</a:t>
            </a:r>
          </a:p>
          <a:p>
            <a:r>
              <a:rPr lang="en-US" dirty="0"/>
              <a:t>Conduct more experiments to verify these findings</a:t>
            </a:r>
          </a:p>
        </p:txBody>
      </p:sp>
      <p:sp>
        <p:nvSpPr>
          <p:cNvPr id="4" name="Slide Number Placeholder 3">
            <a:extLst>
              <a:ext uri="{FF2B5EF4-FFF2-40B4-BE49-F238E27FC236}">
                <a16:creationId xmlns:a16="http://schemas.microsoft.com/office/drawing/2014/main" id="{37B788D4-FD97-5442-9425-1197B7F7FD9A}"/>
              </a:ext>
            </a:extLst>
          </p:cNvPr>
          <p:cNvSpPr>
            <a:spLocks noGrp="1"/>
          </p:cNvSpPr>
          <p:nvPr>
            <p:ph type="sldNum" sz="quarter" idx="12"/>
          </p:nvPr>
        </p:nvSpPr>
        <p:spPr/>
        <p:txBody>
          <a:bodyPr/>
          <a:lstStyle/>
          <a:p>
            <a:fld id="{C142787E-B427-E04D-9B8F-8A4F3F40F34F}" type="slidenum">
              <a:rPr lang="en-US" smtClean="0"/>
              <a:t>16</a:t>
            </a:fld>
            <a:endParaRPr lang="en-US"/>
          </a:p>
        </p:txBody>
      </p:sp>
    </p:spTree>
    <p:extLst>
      <p:ext uri="{BB962C8B-B14F-4D97-AF65-F5344CB8AC3E}">
        <p14:creationId xmlns:p14="http://schemas.microsoft.com/office/powerpoint/2010/main" val="94399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59F7-4383-4C4E-32C9-26AC6D9F3ED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EB7F15A-E360-31A3-6C00-0BFEE5ACF372}"/>
              </a:ext>
            </a:extLst>
          </p:cNvPr>
          <p:cNvSpPr>
            <a:spLocks noGrp="1"/>
          </p:cNvSpPr>
          <p:nvPr>
            <p:ph idx="1"/>
          </p:nvPr>
        </p:nvSpPr>
        <p:spPr/>
        <p:txBody>
          <a:bodyPr/>
          <a:lstStyle/>
          <a:p>
            <a:r>
              <a:rPr lang="en-US" dirty="0"/>
              <a:t>*add picture of everyone</a:t>
            </a:r>
          </a:p>
        </p:txBody>
      </p:sp>
      <p:sp>
        <p:nvSpPr>
          <p:cNvPr id="4" name="Slide Number Placeholder 3">
            <a:extLst>
              <a:ext uri="{FF2B5EF4-FFF2-40B4-BE49-F238E27FC236}">
                <a16:creationId xmlns:a16="http://schemas.microsoft.com/office/drawing/2014/main" id="{C58E678C-6548-4542-8245-587389B3E3B1}"/>
              </a:ext>
            </a:extLst>
          </p:cNvPr>
          <p:cNvSpPr>
            <a:spLocks noGrp="1"/>
          </p:cNvSpPr>
          <p:nvPr>
            <p:ph type="sldNum" sz="quarter" idx="12"/>
          </p:nvPr>
        </p:nvSpPr>
        <p:spPr/>
        <p:txBody>
          <a:bodyPr/>
          <a:lstStyle/>
          <a:p>
            <a:fld id="{C142787E-B427-E04D-9B8F-8A4F3F40F34F}" type="slidenum">
              <a:rPr lang="en-US" smtClean="0"/>
              <a:t>17</a:t>
            </a:fld>
            <a:endParaRPr lang="en-US"/>
          </a:p>
        </p:txBody>
      </p:sp>
    </p:spTree>
    <p:extLst>
      <p:ext uri="{BB962C8B-B14F-4D97-AF65-F5344CB8AC3E}">
        <p14:creationId xmlns:p14="http://schemas.microsoft.com/office/powerpoint/2010/main" val="124706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8E23-01E0-B2E3-B8FA-0B0E0C172B5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92E058-743C-C81F-3073-25F4AAD2D011}"/>
              </a:ext>
            </a:extLst>
          </p:cNvPr>
          <p:cNvSpPr>
            <a:spLocks noGrp="1"/>
          </p:cNvSpPr>
          <p:nvPr>
            <p:ph idx="1"/>
          </p:nvPr>
        </p:nvSpPr>
        <p:spPr/>
        <p:txBody>
          <a:bodyPr>
            <a:normAutofit fontScale="70000" lnSpcReduction="20000"/>
          </a:bodyPr>
          <a:lstStyle/>
          <a:p>
            <a:r>
              <a:rPr lang="en-US" sz="2800" b="0" i="0" dirty="0">
                <a:solidFill>
                  <a:srgbClr val="222222"/>
                </a:solidFill>
                <a:effectLst/>
                <a:latin typeface="Times New Roman" panose="02020603050405020304" pitchFamily="18" charset="0"/>
                <a:cs typeface="Times New Roman" panose="02020603050405020304" pitchFamily="18" charset="0"/>
              </a:rPr>
              <a:t>Sekine, T., Ozaki, N., </a:t>
            </a:r>
            <a:r>
              <a:rPr lang="en-US" sz="2800" b="0" i="0" dirty="0" err="1">
                <a:solidFill>
                  <a:srgbClr val="222222"/>
                </a:solidFill>
                <a:effectLst/>
                <a:latin typeface="Times New Roman" panose="02020603050405020304" pitchFamily="18" charset="0"/>
                <a:cs typeface="Times New Roman" panose="02020603050405020304" pitchFamily="18" charset="0"/>
              </a:rPr>
              <a:t>Miyanishi</a:t>
            </a:r>
            <a:r>
              <a:rPr lang="en-US" sz="2800" b="0" i="0" dirty="0">
                <a:solidFill>
                  <a:srgbClr val="222222"/>
                </a:solidFill>
                <a:effectLst/>
                <a:latin typeface="Times New Roman" panose="02020603050405020304" pitchFamily="18" charset="0"/>
                <a:cs typeface="Times New Roman" panose="02020603050405020304" pitchFamily="18" charset="0"/>
              </a:rPr>
              <a:t>, K., </a:t>
            </a:r>
            <a:r>
              <a:rPr lang="en-US" sz="2800" b="0" i="0" dirty="0" err="1">
                <a:solidFill>
                  <a:srgbClr val="222222"/>
                </a:solidFill>
                <a:effectLst/>
                <a:latin typeface="Times New Roman" panose="02020603050405020304" pitchFamily="18" charset="0"/>
                <a:cs typeface="Times New Roman" panose="02020603050405020304" pitchFamily="18" charset="0"/>
              </a:rPr>
              <a:t>Asaumi</a:t>
            </a:r>
            <a:r>
              <a:rPr lang="en-US" sz="2800" b="0" i="0" dirty="0">
                <a:solidFill>
                  <a:srgbClr val="222222"/>
                </a:solidFill>
                <a:effectLst/>
                <a:latin typeface="Times New Roman" panose="02020603050405020304" pitchFamily="18" charset="0"/>
                <a:cs typeface="Times New Roman" panose="02020603050405020304" pitchFamily="18" charset="0"/>
              </a:rPr>
              <a:t>, Y., Kimura, T., </a:t>
            </a:r>
            <a:r>
              <a:rPr lang="en-US" sz="2800" b="0" i="0" dirty="0" err="1">
                <a:solidFill>
                  <a:srgbClr val="222222"/>
                </a:solidFill>
                <a:effectLst/>
                <a:latin typeface="Times New Roman" panose="02020603050405020304" pitchFamily="18" charset="0"/>
                <a:cs typeface="Times New Roman" panose="02020603050405020304" pitchFamily="18" charset="0"/>
              </a:rPr>
              <a:t>Albertazzi</a:t>
            </a:r>
            <a:r>
              <a:rPr lang="en-US" sz="2800"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Science Advances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2</a:t>
            </a:r>
            <a:r>
              <a:rPr lang="en-US" sz="2800" b="0" i="0" dirty="0">
                <a:solidFill>
                  <a:srgbClr val="222222"/>
                </a:solidFill>
                <a:effectLst/>
                <a:latin typeface="Times New Roman" panose="02020603050405020304" pitchFamily="18" charset="0"/>
                <a:cs typeface="Times New Roman" panose="02020603050405020304" pitchFamily="18" charset="0"/>
              </a:rPr>
              <a:t>(8), e1600157.</a:t>
            </a:r>
          </a:p>
          <a:p>
            <a:r>
              <a:rPr lang="en-US" sz="2800"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sz="2800" b="0" i="0" dirty="0" err="1">
                <a:solidFill>
                  <a:srgbClr val="222222"/>
                </a:solidFill>
                <a:effectLst/>
                <a:latin typeface="Times New Roman" panose="02020603050405020304" pitchFamily="18" charset="0"/>
                <a:cs typeface="Times New Roman" panose="02020603050405020304" pitchFamily="18" charset="0"/>
              </a:rPr>
              <a:t>Fratanduono</a:t>
            </a:r>
            <a:r>
              <a:rPr lang="en-US" sz="2800" b="0" i="0" dirty="0">
                <a:solidFill>
                  <a:srgbClr val="222222"/>
                </a:solidFill>
                <a:effectLst/>
                <a:latin typeface="Times New Roman" panose="02020603050405020304" pitchFamily="18" charset="0"/>
                <a:cs typeface="Times New Roman" panose="02020603050405020304" pitchFamily="18" charset="0"/>
              </a:rPr>
              <a:t>, D. E., ... &amp; Jacobsen, S. B. (2018). The principal Hugoniot of forsterite to 950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45</a:t>
            </a:r>
            <a:r>
              <a:rPr lang="en-US" sz="2800" b="0" i="0" dirty="0">
                <a:solidFill>
                  <a:srgbClr val="222222"/>
                </a:solidFill>
                <a:effectLst/>
                <a:latin typeface="Times New Roman" panose="02020603050405020304" pitchFamily="18" charset="0"/>
                <a:cs typeface="Times New Roman" panose="02020603050405020304" pitchFamily="18" charset="0"/>
              </a:rPr>
              <a:t>(9), 3865-3872.</a:t>
            </a:r>
            <a:endParaRPr lang="en-US" sz="2800" dirty="0">
              <a:solidFill>
                <a:srgbClr val="222222"/>
              </a:solidFill>
              <a:latin typeface="Times New Roman" panose="02020603050405020304" pitchFamily="18" charset="0"/>
              <a:cs typeface="Times New Roman" panose="02020603050405020304" pitchFamily="18" charset="0"/>
            </a:endParaRPr>
          </a:p>
          <a:p>
            <a:r>
              <a:rPr lang="en-US"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b="0" i="0" dirty="0" err="1">
                <a:solidFill>
                  <a:srgbClr val="222222"/>
                </a:solidFill>
                <a:effectLst/>
                <a:latin typeface="Times New Roman" panose="02020603050405020304" pitchFamily="18" charset="0"/>
                <a:cs typeface="Times New Roman" panose="02020603050405020304" pitchFamily="18" charset="0"/>
              </a:rPr>
              <a:t>Bolme</a:t>
            </a:r>
            <a:r>
              <a:rPr lang="en-US" b="0" i="0" dirty="0">
                <a:solidFill>
                  <a:srgbClr val="222222"/>
                </a:solidFill>
                <a:effectLst/>
                <a:latin typeface="Times New Roman" panose="02020603050405020304" pitchFamily="18" charset="0"/>
                <a:cs typeface="Times New Roman" panose="02020603050405020304" pitchFamily="18" charset="0"/>
              </a:rPr>
              <a:t>, C. A., </a:t>
            </a:r>
            <a:r>
              <a:rPr lang="en-US" b="0" i="0" dirty="0" err="1">
                <a:solidFill>
                  <a:srgbClr val="222222"/>
                </a:solidFill>
                <a:effectLst/>
                <a:latin typeface="Times New Roman" panose="02020603050405020304" pitchFamily="18" charset="0"/>
                <a:cs typeface="Times New Roman" panose="02020603050405020304" pitchFamily="18" charset="0"/>
              </a:rPr>
              <a:t>Prakapenka</a:t>
            </a:r>
            <a:r>
              <a:rPr lang="en-US"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a:t>
            </a:r>
            <a:r>
              <a:rPr lang="en-US" b="0" i="0" dirty="0" err="1">
                <a:solidFill>
                  <a:srgbClr val="222222"/>
                </a:solidFill>
                <a:effectLst/>
                <a:latin typeface="Times New Roman" panose="02020603050405020304" pitchFamily="18" charset="0"/>
                <a:cs typeface="Times New Roman" panose="02020603050405020304" pitchFamily="18" charset="0"/>
              </a:rPr>
              <a:t>GPa</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126</a:t>
            </a:r>
            <a:r>
              <a:rPr lang="en-US" b="0" i="0" dirty="0">
                <a:solidFill>
                  <a:srgbClr val="222222"/>
                </a:solidFill>
                <a:effectLst/>
                <a:latin typeface="Times New Roman" panose="02020603050405020304" pitchFamily="18" charset="0"/>
                <a:cs typeface="Times New Roman" panose="02020603050405020304" pitchFamily="18" charset="0"/>
              </a:rPr>
              <a:t>(1), e2020JB020337.</a:t>
            </a:r>
          </a:p>
          <a:p>
            <a:r>
              <a:rPr lang="en-US" b="0" i="0" dirty="0">
                <a:effectLst/>
                <a:latin typeface="Times New Roman" panose="02020603050405020304" pitchFamily="18" charset="0"/>
                <a:cs typeface="Times New Roman" panose="02020603050405020304" pitchFamily="18" charset="0"/>
              </a:rPr>
              <a:t>Newman, M. G. (2018). </a:t>
            </a:r>
            <a:r>
              <a:rPr lang="en-US" b="0" i="1" dirty="0">
                <a:effectLst/>
                <a:latin typeface="Times New Roman" panose="02020603050405020304" pitchFamily="18" charset="0"/>
                <a:cs typeface="Times New Roman" panose="02020603050405020304" pitchFamily="18" charset="0"/>
              </a:rPr>
              <a:t>On the Kinetics of Materials of Geophysical Interest </a:t>
            </a:r>
            <a:r>
              <a:rPr lang="en-US" b="0" i="0" dirty="0">
                <a:effectLst/>
                <a:latin typeface="Times New Roman" panose="02020603050405020304" pitchFamily="18" charset="0"/>
                <a:cs typeface="Times New Roman" panose="02020603050405020304" pitchFamily="18" charset="0"/>
              </a:rPr>
              <a:t>(Order No. 30556695). Available from ProQuest Central; ProQuest Dissertations &amp; Theses Global. (2838439956). https://</a:t>
            </a:r>
            <a:r>
              <a:rPr lang="en-US" b="0" i="0" dirty="0" err="1">
                <a:effectLst/>
                <a:latin typeface="Times New Roman" panose="02020603050405020304" pitchFamily="18" charset="0"/>
                <a:cs typeface="Times New Roman" panose="02020603050405020304" pitchFamily="18" charset="0"/>
              </a:rPr>
              <a:t>doi.org</a:t>
            </a:r>
            <a:r>
              <a:rPr lang="en-US" b="0" i="0" dirty="0">
                <a:effectLst/>
                <a:latin typeface="Times New Roman" panose="02020603050405020304" pitchFamily="18" charset="0"/>
                <a:cs typeface="Times New Roman" panose="02020603050405020304" pitchFamily="18" charset="0"/>
              </a:rPr>
              <a:t>/10.7907/Z9319T35 </a:t>
            </a:r>
            <a:r>
              <a:rPr lang="en-US" b="0" i="0" dirty="0">
                <a:effectLst/>
                <a:latin typeface="Times New Roman" panose="02020603050405020304" pitchFamily="18" charset="0"/>
                <a:cs typeface="Times New Roman" panose="02020603050405020304" pitchFamily="18" charset="0"/>
                <a:hlinkClick r:id="rId2"/>
              </a:rPr>
              <a:t>https://proxy1.library.jhu.edu/login?url=https://www.proquest.com/dissertations-theses/on-kinetics-materials-geophysical-interest/docview/2838439956/se-2</a:t>
            </a:r>
            <a:endParaRPr lang="en-US" b="0" i="0" dirty="0">
              <a:effectLst/>
              <a:latin typeface="Times New Roman" panose="02020603050405020304" pitchFamily="18" charset="0"/>
              <a:cs typeface="Times New Roman" panose="02020603050405020304" pitchFamily="18" charset="0"/>
            </a:endParaRPr>
          </a:p>
          <a:p>
            <a:r>
              <a:rPr lang="en-US" b="0" i="0" dirty="0">
                <a:solidFill>
                  <a:srgbClr val="212121"/>
                </a:solidFill>
                <a:effectLst/>
                <a:latin typeface="system-ui"/>
              </a:rPr>
              <a:t>Wicks, J. K., Smith, R. F., </a:t>
            </a:r>
            <a:r>
              <a:rPr lang="en-US" b="0" i="0" dirty="0" err="1">
                <a:solidFill>
                  <a:srgbClr val="212121"/>
                </a:solidFill>
                <a:effectLst/>
                <a:latin typeface="system-ui"/>
              </a:rPr>
              <a:t>Fratanduono</a:t>
            </a:r>
            <a:r>
              <a:rPr lang="en-US" b="0" i="0" dirty="0">
                <a:solidFill>
                  <a:srgbClr val="212121"/>
                </a:solidFill>
                <a:effectLst/>
                <a:latin typeface="system-ui"/>
              </a:rPr>
              <a:t>, D. E., </a:t>
            </a:r>
            <a:r>
              <a:rPr lang="en-US" b="0" i="0" dirty="0" err="1">
                <a:solidFill>
                  <a:srgbClr val="212121"/>
                </a:solidFill>
                <a:effectLst/>
                <a:latin typeface="system-ui"/>
              </a:rPr>
              <a:t>Coppari</a:t>
            </a:r>
            <a:r>
              <a:rPr lang="en-US" b="0" i="0" dirty="0">
                <a:solidFill>
                  <a:srgbClr val="212121"/>
                </a:solidFill>
                <a:effectLst/>
                <a:latin typeface="system-ui"/>
              </a:rPr>
              <a:t>, F., Kraus, R. G., Newman, M. G., </a:t>
            </a:r>
            <a:r>
              <a:rPr lang="en-US" b="0" i="0" dirty="0" err="1">
                <a:solidFill>
                  <a:srgbClr val="212121"/>
                </a:solidFill>
                <a:effectLst/>
                <a:latin typeface="system-ui"/>
              </a:rPr>
              <a:t>Rygg</a:t>
            </a:r>
            <a:r>
              <a:rPr lang="en-US" b="0" i="0" dirty="0">
                <a:solidFill>
                  <a:srgbClr val="212121"/>
                </a:solidFill>
                <a:effectLst/>
                <a:latin typeface="system-ui"/>
              </a:rPr>
              <a:t>, J. R., Eggert, J. H., &amp; Duffy, T. S. (2018). Crystal structure and equation of state of Fe-Si alloys at super-Earth core conditions. </a:t>
            </a:r>
            <a:r>
              <a:rPr lang="en-US" b="0" i="1" dirty="0">
                <a:solidFill>
                  <a:srgbClr val="212121"/>
                </a:solidFill>
                <a:effectLst/>
                <a:latin typeface="system-ui"/>
              </a:rPr>
              <a:t>Science advances</a:t>
            </a:r>
            <a:r>
              <a:rPr lang="en-US" b="0" i="0" dirty="0">
                <a:solidFill>
                  <a:srgbClr val="212121"/>
                </a:solidFill>
                <a:effectLst/>
                <a:latin typeface="system-ui"/>
              </a:rPr>
              <a:t>, </a:t>
            </a:r>
            <a:r>
              <a:rPr lang="en-US" b="0" i="1" dirty="0">
                <a:solidFill>
                  <a:srgbClr val="212121"/>
                </a:solidFill>
                <a:effectLst/>
                <a:latin typeface="system-ui"/>
              </a:rPr>
              <a:t>4</a:t>
            </a:r>
            <a:r>
              <a:rPr lang="en-US" b="0" i="0" dirty="0">
                <a:solidFill>
                  <a:srgbClr val="212121"/>
                </a:solidFill>
                <a:effectLst/>
                <a:latin typeface="system-ui"/>
              </a:rPr>
              <a:t>(4), eaao5864. https://</a:t>
            </a:r>
            <a:r>
              <a:rPr lang="en-US" b="0" i="0" dirty="0" err="1">
                <a:solidFill>
                  <a:srgbClr val="212121"/>
                </a:solidFill>
                <a:effectLst/>
                <a:latin typeface="system-ui"/>
              </a:rPr>
              <a:t>doi.org</a:t>
            </a:r>
            <a:r>
              <a:rPr lang="en-US" b="0" i="0" dirty="0">
                <a:solidFill>
                  <a:srgbClr val="212121"/>
                </a:solidFill>
                <a:effectLst/>
                <a:latin typeface="system-ui"/>
              </a:rPr>
              <a:t>/10.1126/sciadv.aao5864</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08FAE2-6E73-6B4B-9C58-C4D742515726}"/>
              </a:ext>
            </a:extLst>
          </p:cNvPr>
          <p:cNvSpPr>
            <a:spLocks noGrp="1"/>
          </p:cNvSpPr>
          <p:nvPr>
            <p:ph type="sldNum" sz="quarter" idx="12"/>
          </p:nvPr>
        </p:nvSpPr>
        <p:spPr/>
        <p:txBody>
          <a:bodyPr/>
          <a:lstStyle/>
          <a:p>
            <a:fld id="{C142787E-B427-E04D-9B8F-8A4F3F40F34F}" type="slidenum">
              <a:rPr lang="en-US" smtClean="0"/>
              <a:t>18</a:t>
            </a:fld>
            <a:endParaRPr lang="en-US"/>
          </a:p>
        </p:txBody>
      </p:sp>
    </p:spTree>
    <p:extLst>
      <p:ext uri="{BB962C8B-B14F-4D97-AF65-F5344CB8AC3E}">
        <p14:creationId xmlns:p14="http://schemas.microsoft.com/office/powerpoint/2010/main" val="193927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1000">
              <a:schemeClr val="accent6">
                <a:lumMod val="45000"/>
                <a:lumOff val="55000"/>
              </a:schemeClr>
            </a:gs>
            <a:gs pos="8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913D-E16E-744D-BB35-4F21317197A6}"/>
              </a:ext>
            </a:extLst>
          </p:cNvPr>
          <p:cNvSpPr>
            <a:spLocks noGrp="1"/>
          </p:cNvSpPr>
          <p:nvPr>
            <p:ph type="title"/>
          </p:nvPr>
        </p:nvSpPr>
        <p:spPr/>
        <p:txBody>
          <a:bodyPr/>
          <a:lstStyle/>
          <a:p>
            <a:r>
              <a:rPr lang="en-US" dirty="0"/>
              <a:t>Forsterite</a:t>
            </a:r>
          </a:p>
        </p:txBody>
      </p:sp>
      <p:sp>
        <p:nvSpPr>
          <p:cNvPr id="3" name="Content Placeholder 2">
            <a:extLst>
              <a:ext uri="{FF2B5EF4-FFF2-40B4-BE49-F238E27FC236}">
                <a16:creationId xmlns:a16="http://schemas.microsoft.com/office/drawing/2014/main" id="{D49F0B7C-D2F6-5D4A-A1C8-B47D2F62F50B}"/>
              </a:ext>
            </a:extLst>
          </p:cNvPr>
          <p:cNvSpPr>
            <a:spLocks noGrp="1"/>
          </p:cNvSpPr>
          <p:nvPr>
            <p:ph idx="1"/>
          </p:nvPr>
        </p:nvSpPr>
        <p:spPr>
          <a:xfrm>
            <a:off x="838200" y="1825625"/>
            <a:ext cx="10515600" cy="2463346"/>
          </a:xfrm>
        </p:spPr>
        <p:txBody>
          <a:bodyPr/>
          <a:lstStyle/>
          <a:p>
            <a:r>
              <a:rPr lang="en-US" dirty="0"/>
              <a:t>Main component of the </a:t>
            </a:r>
            <a:r>
              <a:rPr lang="en-US" b="1" dirty="0"/>
              <a:t>mantles of rocky planets</a:t>
            </a:r>
          </a:p>
          <a:p>
            <a:r>
              <a:rPr lang="en-US" dirty="0"/>
              <a:t>Its phase transitions provide insight into the formation, evolution, and habitability of rocky exoplanets</a:t>
            </a:r>
          </a:p>
          <a:p>
            <a:r>
              <a:rPr lang="en-US" dirty="0"/>
              <a:t>Plays a role in creating and shaping convection currents, influencing factors essential to </a:t>
            </a:r>
            <a:r>
              <a:rPr lang="en-US" b="1" dirty="0"/>
              <a:t>habitable surface conditions</a:t>
            </a:r>
          </a:p>
          <a:p>
            <a:pPr marL="0" indent="0">
              <a:buNone/>
            </a:pPr>
            <a:endParaRPr lang="en-US" dirty="0"/>
          </a:p>
          <a:p>
            <a:endParaRPr lang="en-US" dirty="0"/>
          </a:p>
          <a:p>
            <a:endParaRPr lang="en-US" dirty="0"/>
          </a:p>
        </p:txBody>
      </p:sp>
      <p:pic>
        <p:nvPicPr>
          <p:cNvPr id="1028" name="Picture 4" descr="Convection Currents | bulb">
            <a:extLst>
              <a:ext uri="{FF2B5EF4-FFF2-40B4-BE49-F238E27FC236}">
                <a16:creationId xmlns:a16="http://schemas.microsoft.com/office/drawing/2014/main" id="{2EE774AE-3784-213E-7885-BE244C988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812" y="4181475"/>
            <a:ext cx="5555420" cy="23574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3FF94A-22EC-2F44-830C-163541CA077D}"/>
              </a:ext>
            </a:extLst>
          </p:cNvPr>
          <p:cNvSpPr>
            <a:spLocks noGrp="1"/>
          </p:cNvSpPr>
          <p:nvPr>
            <p:ph type="sldNum" sz="quarter" idx="12"/>
          </p:nvPr>
        </p:nvSpPr>
        <p:spPr/>
        <p:txBody>
          <a:bodyPr/>
          <a:lstStyle/>
          <a:p>
            <a:fld id="{C142787E-B427-E04D-9B8F-8A4F3F40F34F}" type="slidenum">
              <a:rPr lang="en-US" smtClean="0"/>
              <a:t>2</a:t>
            </a:fld>
            <a:endParaRPr lang="en-US"/>
          </a:p>
        </p:txBody>
      </p:sp>
      <p:sp>
        <p:nvSpPr>
          <p:cNvPr id="5" name="TextBox 4">
            <a:extLst>
              <a:ext uri="{FF2B5EF4-FFF2-40B4-BE49-F238E27FC236}">
                <a16:creationId xmlns:a16="http://schemas.microsoft.com/office/drawing/2014/main" id="{B377D706-2C27-2D44-9E4C-46BFB2061134}"/>
              </a:ext>
            </a:extLst>
          </p:cNvPr>
          <p:cNvSpPr txBox="1"/>
          <p:nvPr/>
        </p:nvSpPr>
        <p:spPr>
          <a:xfrm>
            <a:off x="838200" y="4094387"/>
            <a:ext cx="414745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Its phase transitions at the high pressures of the mantle must be experimentally proven</a:t>
            </a:r>
          </a:p>
        </p:txBody>
      </p:sp>
    </p:spTree>
    <p:extLst>
      <p:ext uri="{BB962C8B-B14F-4D97-AF65-F5344CB8AC3E}">
        <p14:creationId xmlns:p14="http://schemas.microsoft.com/office/powerpoint/2010/main" val="259991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D110-AF4D-E94A-8A59-AECBA16C2FC3}"/>
              </a:ext>
            </a:extLst>
          </p:cNvPr>
          <p:cNvSpPr>
            <a:spLocks noGrp="1"/>
          </p:cNvSpPr>
          <p:nvPr>
            <p:ph type="title"/>
          </p:nvPr>
        </p:nvSpPr>
        <p:spPr/>
        <p:txBody>
          <a:bodyPr/>
          <a:lstStyle/>
          <a:p>
            <a:r>
              <a:rPr lang="en-US" dirty="0"/>
              <a:t>Incongruent melting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420E62-9F25-2D42-8FDE-2D29C854D242}"/>
                  </a:ext>
                </a:extLst>
              </p:cNvPr>
              <p:cNvSpPr>
                <a:spLocks noGrp="1"/>
              </p:cNvSpPr>
              <p:nvPr>
                <p:ph idx="1"/>
              </p:nvPr>
            </p:nvSpPr>
            <p:spPr>
              <a:xfrm>
                <a:off x="838200" y="1825625"/>
                <a:ext cx="6561083" cy="4351338"/>
              </a:xfrm>
            </p:spPr>
            <p:txBody>
              <a:bodyPr/>
              <a:lstStyle/>
              <a:p>
                <a:r>
                  <a:rPr lang="en-US" dirty="0"/>
                  <a:t>Forsterite is theorized to undergo a process called incongruent melting</a:t>
                </a:r>
              </a:p>
              <a:p>
                <a:r>
                  <a:rPr lang="en-US" dirty="0"/>
                  <a:t>Incongruent melting is when a substance melts into a chemically different liquid and solid</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𝑀𝑔</m:t>
                        </m:r>
                      </m:e>
                      <m:sub>
                        <m:r>
                          <a:rPr lang="en-US" b="0" i="1" smtClean="0">
                            <a:latin typeface="Cambria Math" panose="02040503050406030204" pitchFamily="18" charset="0"/>
                          </a:rPr>
                          <m:t>2</m:t>
                        </m:r>
                      </m:sub>
                    </m:sSub>
                    <m:r>
                      <a:rPr lang="en-US" b="0" i="1" smtClean="0">
                        <a:latin typeface="Cambria Math" panose="02040503050406030204" pitchFamily="18" charset="0"/>
                      </a:rPr>
                      <m:t>𝑆𝑖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m:t>
                        </m:r>
                      </m:sub>
                    </m:sSub>
                  </m:oMath>
                </a14:m>
                <a:r>
                  <a:rPr lang="en-US" dirty="0"/>
                  <a:t> (forsterite, solid)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𝑀𝑔𝑆𝑖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3</m:t>
                        </m:r>
                      </m:sub>
                    </m:sSub>
                  </m:oMath>
                </a14:m>
                <a:r>
                  <a:rPr lang="en-US" dirty="0"/>
                  <a:t> (liquid) + </a:t>
                </a:r>
                <a14:m>
                  <m:oMath xmlns:m="http://schemas.openxmlformats.org/officeDocument/2006/math">
                    <m:r>
                      <a:rPr lang="en-US" b="0" i="1" smtClean="0">
                        <a:latin typeface="Cambria Math" panose="02040503050406030204" pitchFamily="18" charset="0"/>
                        <a:ea typeface="Cambria Math" panose="02040503050406030204" pitchFamily="18" charset="0"/>
                      </a:rPr>
                      <m:t>𝑀𝑔𝑂</m:t>
                    </m:r>
                  </m:oMath>
                </a14:m>
                <a:r>
                  <a:rPr lang="en-US" dirty="0"/>
                  <a:t> (solid)</a:t>
                </a:r>
              </a:p>
            </p:txBody>
          </p:sp>
        </mc:Choice>
        <mc:Fallback xmlns="">
          <p:sp>
            <p:nvSpPr>
              <p:cNvPr id="3" name="Content Placeholder 2">
                <a:extLst>
                  <a:ext uri="{FF2B5EF4-FFF2-40B4-BE49-F238E27FC236}">
                    <a16:creationId xmlns:a16="http://schemas.microsoft.com/office/drawing/2014/main" id="{85420E62-9F25-2D42-8FDE-2D29C854D242}"/>
                  </a:ext>
                </a:extLst>
              </p:cNvPr>
              <p:cNvSpPr>
                <a:spLocks noGrp="1" noRot="1" noChangeAspect="1" noMove="1" noResize="1" noEditPoints="1" noAdjustHandles="1" noChangeArrowheads="1" noChangeShapeType="1" noTextEdit="1"/>
              </p:cNvSpPr>
              <p:nvPr>
                <p:ph idx="1"/>
              </p:nvPr>
            </p:nvSpPr>
            <p:spPr>
              <a:xfrm>
                <a:off x="838200" y="1825625"/>
                <a:ext cx="6561083" cy="4351338"/>
              </a:xfrm>
              <a:blipFill>
                <a:blip r:embed="rId3"/>
                <a:stretch>
                  <a:fillRect l="-1741" t="-2326" r="-3095"/>
                </a:stretch>
              </a:blipFill>
            </p:spPr>
            <p:txBody>
              <a:bodyPr/>
              <a:lstStyle/>
              <a:p>
                <a:r>
                  <a:rPr lang="en-US">
                    <a:noFill/>
                  </a:rPr>
                  <a:t> </a:t>
                </a:r>
              </a:p>
            </p:txBody>
          </p:sp>
        </mc:Fallback>
      </mc:AlternateContent>
      <p:pic>
        <p:nvPicPr>
          <p:cNvPr id="2050" name="Picture 2" descr="Olivine Forsterite xenoliths in basalt from Peridot Mesa, San Carlos volcanic  field, Arizona | Olivine, Basalt, Peridot">
            <a:extLst>
              <a:ext uri="{FF2B5EF4-FFF2-40B4-BE49-F238E27FC236}">
                <a16:creationId xmlns:a16="http://schemas.microsoft.com/office/drawing/2014/main" id="{CBC77190-83BC-299B-09C3-EEB4D7016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634" y="1825625"/>
            <a:ext cx="3532166" cy="29796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C3E4339-B7CD-B24A-BEC7-F85BDB6AC4F3}"/>
              </a:ext>
            </a:extLst>
          </p:cNvPr>
          <p:cNvSpPr>
            <a:spLocks noGrp="1"/>
          </p:cNvSpPr>
          <p:nvPr>
            <p:ph type="sldNum" sz="quarter" idx="12"/>
          </p:nvPr>
        </p:nvSpPr>
        <p:spPr/>
        <p:txBody>
          <a:bodyPr/>
          <a:lstStyle/>
          <a:p>
            <a:fld id="{C142787E-B427-E04D-9B8F-8A4F3F40F34F}" type="slidenum">
              <a:rPr lang="en-US" smtClean="0"/>
              <a:t>3</a:t>
            </a:fld>
            <a:endParaRPr lang="en-US"/>
          </a:p>
        </p:txBody>
      </p:sp>
      <p:sp>
        <p:nvSpPr>
          <p:cNvPr id="5" name="TextBox 4">
            <a:extLst>
              <a:ext uri="{FF2B5EF4-FFF2-40B4-BE49-F238E27FC236}">
                <a16:creationId xmlns:a16="http://schemas.microsoft.com/office/drawing/2014/main" id="{A8AB67D9-02CB-2D41-8CDE-FEEA2B2DFF2A}"/>
              </a:ext>
            </a:extLst>
          </p:cNvPr>
          <p:cNvSpPr txBox="1"/>
          <p:nvPr/>
        </p:nvSpPr>
        <p:spPr>
          <a:xfrm>
            <a:off x="7922202" y="4805308"/>
            <a:ext cx="3331029" cy="369332"/>
          </a:xfrm>
          <a:prstGeom prst="rect">
            <a:avLst/>
          </a:prstGeom>
          <a:noFill/>
        </p:spPr>
        <p:txBody>
          <a:bodyPr wrap="square" rtlCol="0">
            <a:spAutoFit/>
          </a:bodyPr>
          <a:lstStyle/>
          <a:p>
            <a:pPr algn="ctr"/>
            <a:r>
              <a:rPr lang="en-US" dirty="0"/>
              <a:t>Crystal forsterite at the surface</a:t>
            </a:r>
          </a:p>
        </p:txBody>
      </p:sp>
    </p:spTree>
    <p:extLst>
      <p:ext uri="{BB962C8B-B14F-4D97-AF65-F5344CB8AC3E}">
        <p14:creationId xmlns:p14="http://schemas.microsoft.com/office/powerpoint/2010/main" val="163770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E6A-323E-2A45-B075-A9809EDDB7B9}"/>
              </a:ext>
            </a:extLst>
          </p:cNvPr>
          <p:cNvSpPr>
            <a:spLocks noGrp="1"/>
          </p:cNvSpPr>
          <p:nvPr>
            <p:ph type="title"/>
          </p:nvPr>
        </p:nvSpPr>
        <p:spPr>
          <a:xfrm>
            <a:off x="838200" y="241837"/>
            <a:ext cx="10515600" cy="1325563"/>
          </a:xfrm>
        </p:spPr>
        <p:txBody>
          <a:bodyPr/>
          <a:lstStyle/>
          <a:p>
            <a:r>
              <a:rPr lang="en-US" dirty="0"/>
              <a:t>Previous studies</a:t>
            </a:r>
          </a:p>
        </p:txBody>
      </p:sp>
      <p:sp>
        <p:nvSpPr>
          <p:cNvPr id="3" name="Content Placeholder 2">
            <a:extLst>
              <a:ext uri="{FF2B5EF4-FFF2-40B4-BE49-F238E27FC236}">
                <a16:creationId xmlns:a16="http://schemas.microsoft.com/office/drawing/2014/main" id="{F8B66841-6415-854A-80EA-C85B8D23B863}"/>
              </a:ext>
            </a:extLst>
          </p:cNvPr>
          <p:cNvSpPr>
            <a:spLocks noGrp="1"/>
          </p:cNvSpPr>
          <p:nvPr>
            <p:ph idx="1"/>
          </p:nvPr>
        </p:nvSpPr>
        <p:spPr>
          <a:xfrm>
            <a:off x="838200" y="1404385"/>
            <a:ext cx="10515600" cy="4351338"/>
          </a:xfrm>
        </p:spPr>
        <p:txBody>
          <a:bodyPr>
            <a:normAutofit/>
          </a:bodyPr>
          <a:lstStyle/>
          <a:p>
            <a:r>
              <a:rPr lang="en-US" dirty="0"/>
              <a:t>Evidence supporting incongruent melting has been found in only two studies, but when it occurs is currently inconclusive</a:t>
            </a:r>
          </a:p>
          <a:p>
            <a:r>
              <a:rPr lang="en-US" dirty="0"/>
              <a:t>Sekine et al. (2016) – </a:t>
            </a:r>
            <a:r>
              <a:rPr lang="en-US" b="1" dirty="0"/>
              <a:t>271 to 285 </a:t>
            </a:r>
            <a:r>
              <a:rPr lang="en-US" b="1" dirty="0" err="1"/>
              <a:t>GPa</a:t>
            </a:r>
            <a:endParaRPr lang="en-US" b="1" dirty="0"/>
          </a:p>
          <a:p>
            <a:r>
              <a:rPr lang="en-US" dirty="0"/>
              <a:t>Root (2018) – refutes Sekine et al.</a:t>
            </a:r>
          </a:p>
          <a:p>
            <a:r>
              <a:rPr lang="en-US" dirty="0"/>
              <a:t>Newman (2018) – </a:t>
            </a:r>
            <a:r>
              <a:rPr lang="en-US" b="1" dirty="0"/>
              <a:t>150 to 195 </a:t>
            </a:r>
            <a:r>
              <a:rPr lang="en-US" b="1" dirty="0" err="1"/>
              <a:t>GPa</a:t>
            </a:r>
            <a:endParaRPr lang="en-US" b="1" dirty="0"/>
          </a:p>
        </p:txBody>
      </p:sp>
      <p:sp>
        <p:nvSpPr>
          <p:cNvPr id="4" name="Slide Number Placeholder 3">
            <a:extLst>
              <a:ext uri="{FF2B5EF4-FFF2-40B4-BE49-F238E27FC236}">
                <a16:creationId xmlns:a16="http://schemas.microsoft.com/office/drawing/2014/main" id="{DD2D66D7-CBCE-6641-B75B-3C175C2ED995}"/>
              </a:ext>
            </a:extLst>
          </p:cNvPr>
          <p:cNvSpPr>
            <a:spLocks noGrp="1"/>
          </p:cNvSpPr>
          <p:nvPr>
            <p:ph type="sldNum" sz="quarter" idx="12"/>
          </p:nvPr>
        </p:nvSpPr>
        <p:spPr/>
        <p:txBody>
          <a:bodyPr/>
          <a:lstStyle/>
          <a:p>
            <a:fld id="{C142787E-B427-E04D-9B8F-8A4F3F40F34F}" type="slidenum">
              <a:rPr lang="en-US" smtClean="0"/>
              <a:t>4</a:t>
            </a:fld>
            <a:endParaRPr lang="en-US"/>
          </a:p>
        </p:txBody>
      </p:sp>
      <p:pic>
        <p:nvPicPr>
          <p:cNvPr id="1026" name="Picture 2" descr="Details are in the caption following the image">
            <a:extLst>
              <a:ext uri="{FF2B5EF4-FFF2-40B4-BE49-F238E27FC236}">
                <a16:creationId xmlns:a16="http://schemas.microsoft.com/office/drawing/2014/main" id="{76D7D2F4-7AC5-7440-AEBE-00DCF0288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6816451" y="2497891"/>
            <a:ext cx="4804247" cy="35581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45D54-E93E-6649-9B78-507A67125868}"/>
              </a:ext>
            </a:extLst>
          </p:cNvPr>
          <p:cNvSpPr txBox="1"/>
          <p:nvPr/>
        </p:nvSpPr>
        <p:spPr>
          <a:xfrm>
            <a:off x="5550907" y="4428552"/>
            <a:ext cx="1080925" cy="1477328"/>
          </a:xfrm>
          <a:prstGeom prst="rect">
            <a:avLst/>
          </a:prstGeom>
          <a:noFill/>
        </p:spPr>
        <p:txBody>
          <a:bodyPr wrap="square" rtlCol="0">
            <a:spAutoFit/>
          </a:bodyPr>
          <a:lstStyle/>
          <a:p>
            <a:pPr algn="ctr"/>
            <a:r>
              <a:rPr lang="en-US" dirty="0"/>
              <a:t>Sekine (left)</a:t>
            </a:r>
          </a:p>
          <a:p>
            <a:pPr algn="ctr"/>
            <a:endParaRPr lang="en-US" dirty="0"/>
          </a:p>
          <a:p>
            <a:pPr algn="ctr"/>
            <a:r>
              <a:rPr lang="en-US" dirty="0"/>
              <a:t>Root (right)</a:t>
            </a:r>
          </a:p>
        </p:txBody>
      </p:sp>
      <p:pic>
        <p:nvPicPr>
          <p:cNvPr id="1028" name="Picture 4">
            <a:extLst>
              <a:ext uri="{FF2B5EF4-FFF2-40B4-BE49-F238E27FC236}">
                <a16:creationId xmlns:a16="http://schemas.microsoft.com/office/drawing/2014/main" id="{54EF3C9A-E671-0D4B-9893-9B723326DA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19" t="50000"/>
          <a:stretch/>
        </p:blipFill>
        <p:spPr bwMode="auto">
          <a:xfrm>
            <a:off x="1191802" y="3811809"/>
            <a:ext cx="4174487" cy="293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ACBE-4560-4E4C-8726-D3B2B4D4D144}"/>
              </a:ext>
            </a:extLst>
          </p:cNvPr>
          <p:cNvSpPr>
            <a:spLocks noGrp="1"/>
          </p:cNvSpPr>
          <p:nvPr>
            <p:ph type="title"/>
          </p:nvPr>
        </p:nvSpPr>
        <p:spPr>
          <a:xfrm>
            <a:off x="838200" y="252111"/>
            <a:ext cx="10515600" cy="1325563"/>
          </a:xfrm>
        </p:spPr>
        <p:txBody>
          <a:bodyPr/>
          <a:lstStyle/>
          <a:p>
            <a:r>
              <a:rPr lang="en-US" dirty="0"/>
              <a:t>Newman (2018) </a:t>
            </a:r>
          </a:p>
        </p:txBody>
      </p:sp>
      <p:sp>
        <p:nvSpPr>
          <p:cNvPr id="4" name="Slide Number Placeholder 3">
            <a:extLst>
              <a:ext uri="{FF2B5EF4-FFF2-40B4-BE49-F238E27FC236}">
                <a16:creationId xmlns:a16="http://schemas.microsoft.com/office/drawing/2014/main" id="{820DAF88-C1F9-5F4E-9DE7-A1F57C5C3227}"/>
              </a:ext>
            </a:extLst>
          </p:cNvPr>
          <p:cNvSpPr>
            <a:spLocks noGrp="1"/>
          </p:cNvSpPr>
          <p:nvPr>
            <p:ph type="sldNum" sz="quarter" idx="12"/>
          </p:nvPr>
        </p:nvSpPr>
        <p:spPr/>
        <p:txBody>
          <a:bodyPr/>
          <a:lstStyle/>
          <a:p>
            <a:fld id="{C142787E-B427-E04D-9B8F-8A4F3F40F34F}" type="slidenum">
              <a:rPr lang="en-US" smtClean="0"/>
              <a:t>5</a:t>
            </a:fld>
            <a:endParaRPr lang="en-US"/>
          </a:p>
        </p:txBody>
      </p:sp>
      <p:grpSp>
        <p:nvGrpSpPr>
          <p:cNvPr id="11" name="Group 10">
            <a:extLst>
              <a:ext uri="{FF2B5EF4-FFF2-40B4-BE49-F238E27FC236}">
                <a16:creationId xmlns:a16="http://schemas.microsoft.com/office/drawing/2014/main" id="{7B0AE104-7B80-3246-A0FE-91C1774E8437}"/>
              </a:ext>
            </a:extLst>
          </p:cNvPr>
          <p:cNvGrpSpPr/>
          <p:nvPr/>
        </p:nvGrpSpPr>
        <p:grpSpPr>
          <a:xfrm>
            <a:off x="1136150" y="1480134"/>
            <a:ext cx="9678591" cy="4973757"/>
            <a:chOff x="838200" y="1473008"/>
            <a:chExt cx="9678591" cy="4973757"/>
          </a:xfrm>
        </p:grpSpPr>
        <p:sp>
          <p:nvSpPr>
            <p:cNvPr id="6" name="TextBox 5">
              <a:extLst>
                <a:ext uri="{FF2B5EF4-FFF2-40B4-BE49-F238E27FC236}">
                  <a16:creationId xmlns:a16="http://schemas.microsoft.com/office/drawing/2014/main" id="{D06C5705-8D29-E141-B13B-91068D5E7199}"/>
                </a:ext>
              </a:extLst>
            </p:cNvPr>
            <p:cNvSpPr txBox="1"/>
            <p:nvPr/>
          </p:nvSpPr>
          <p:spPr>
            <a:xfrm>
              <a:off x="1466150" y="6066550"/>
              <a:ext cx="3236360" cy="369332"/>
            </a:xfrm>
            <a:prstGeom prst="rect">
              <a:avLst/>
            </a:prstGeom>
            <a:noFill/>
          </p:spPr>
          <p:txBody>
            <a:bodyPr wrap="square" rtlCol="0">
              <a:spAutoFit/>
            </a:bodyPr>
            <a:lstStyle/>
            <a:p>
              <a:pPr algn="ctr"/>
              <a:r>
                <a:rPr lang="en-US" dirty="0"/>
                <a:t>192 </a:t>
              </a:r>
              <a:r>
                <a:rPr lang="en-US" dirty="0" err="1"/>
                <a:t>GPa</a:t>
              </a:r>
              <a:endParaRPr lang="en-US" dirty="0"/>
            </a:p>
          </p:txBody>
        </p:sp>
        <p:grpSp>
          <p:nvGrpSpPr>
            <p:cNvPr id="10" name="Group 9">
              <a:extLst>
                <a:ext uri="{FF2B5EF4-FFF2-40B4-BE49-F238E27FC236}">
                  <a16:creationId xmlns:a16="http://schemas.microsoft.com/office/drawing/2014/main" id="{BB8D59A7-CB31-DD40-B063-DF06A6842071}"/>
                </a:ext>
              </a:extLst>
            </p:cNvPr>
            <p:cNvGrpSpPr/>
            <p:nvPr/>
          </p:nvGrpSpPr>
          <p:grpSpPr>
            <a:xfrm>
              <a:off x="838200" y="1473008"/>
              <a:ext cx="9678591" cy="4548099"/>
              <a:chOff x="1962029" y="2569768"/>
              <a:chExt cx="8513595" cy="3786583"/>
            </a:xfrm>
          </p:grpSpPr>
          <p:pic>
            <p:nvPicPr>
              <p:cNvPr id="5" name="Content Placeholder 3">
                <a:extLst>
                  <a:ext uri="{FF2B5EF4-FFF2-40B4-BE49-F238E27FC236}">
                    <a16:creationId xmlns:a16="http://schemas.microsoft.com/office/drawing/2014/main" id="{78AF4514-393D-3D4B-B454-FABBCBBD6D08}"/>
                  </a:ext>
                </a:extLst>
              </p:cNvPr>
              <p:cNvPicPr>
                <a:picLocks noChangeAspect="1"/>
              </p:cNvPicPr>
              <p:nvPr/>
            </p:nvPicPr>
            <p:blipFill rotWithShape="1">
              <a:blip r:embed="rId3"/>
              <a:srcRect l="5332"/>
              <a:stretch/>
            </p:blipFill>
            <p:spPr>
              <a:xfrm>
                <a:off x="1962029" y="2569769"/>
                <a:ext cx="3951535" cy="3786582"/>
              </a:xfrm>
              <a:prstGeom prst="rect">
                <a:avLst/>
              </a:prstGeom>
            </p:spPr>
          </p:pic>
          <p:pic>
            <p:nvPicPr>
              <p:cNvPr id="7" name="Picture 6">
                <a:extLst>
                  <a:ext uri="{FF2B5EF4-FFF2-40B4-BE49-F238E27FC236}">
                    <a16:creationId xmlns:a16="http://schemas.microsoft.com/office/drawing/2014/main" id="{AB344E0E-6933-0040-810F-8923FDD94BD7}"/>
                  </a:ext>
                </a:extLst>
              </p:cNvPr>
              <p:cNvPicPr>
                <a:picLocks noChangeAspect="1"/>
              </p:cNvPicPr>
              <p:nvPr/>
            </p:nvPicPr>
            <p:blipFill rotWithShape="1">
              <a:blip r:embed="rId4"/>
              <a:srcRect l="4273"/>
              <a:stretch/>
            </p:blipFill>
            <p:spPr>
              <a:xfrm>
                <a:off x="6524089" y="2569768"/>
                <a:ext cx="3951535" cy="3786582"/>
              </a:xfrm>
              <a:prstGeom prst="rect">
                <a:avLst/>
              </a:prstGeom>
            </p:spPr>
          </p:pic>
        </p:grpSp>
        <p:sp>
          <p:nvSpPr>
            <p:cNvPr id="8" name="TextBox 7">
              <a:extLst>
                <a:ext uri="{FF2B5EF4-FFF2-40B4-BE49-F238E27FC236}">
                  <a16:creationId xmlns:a16="http://schemas.microsoft.com/office/drawing/2014/main" id="{C6F191DB-7C11-D147-A104-F0163BB24E26}"/>
                </a:ext>
              </a:extLst>
            </p:cNvPr>
            <p:cNvSpPr txBox="1"/>
            <p:nvPr/>
          </p:nvSpPr>
          <p:spPr>
            <a:xfrm>
              <a:off x="6652480" y="6077433"/>
              <a:ext cx="3236360" cy="369332"/>
            </a:xfrm>
            <a:prstGeom prst="rect">
              <a:avLst/>
            </a:prstGeom>
            <a:noFill/>
          </p:spPr>
          <p:txBody>
            <a:bodyPr wrap="square" rtlCol="0">
              <a:spAutoFit/>
            </a:bodyPr>
            <a:lstStyle/>
            <a:p>
              <a:pPr algn="ctr"/>
              <a:r>
                <a:rPr lang="en-US" dirty="0"/>
                <a:t>214 </a:t>
              </a:r>
              <a:r>
                <a:rPr lang="en-US" dirty="0" err="1"/>
                <a:t>GPa</a:t>
              </a:r>
              <a:endParaRPr lang="en-US" dirty="0"/>
            </a:p>
          </p:txBody>
        </p:sp>
      </p:grpSp>
      <p:sp>
        <p:nvSpPr>
          <p:cNvPr id="9" name="TextBox 8">
            <a:extLst>
              <a:ext uri="{FF2B5EF4-FFF2-40B4-BE49-F238E27FC236}">
                <a16:creationId xmlns:a16="http://schemas.microsoft.com/office/drawing/2014/main" id="{4E42CF57-8203-E942-B440-33F5A1392225}"/>
              </a:ext>
            </a:extLst>
          </p:cNvPr>
          <p:cNvSpPr txBox="1"/>
          <p:nvPr/>
        </p:nvSpPr>
        <p:spPr>
          <a:xfrm>
            <a:off x="9874656" y="482474"/>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133045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66A8-B22C-DC4F-BB30-556FED762B2C}"/>
              </a:ext>
            </a:extLst>
          </p:cNvPr>
          <p:cNvSpPr>
            <a:spLocks noGrp="1"/>
          </p:cNvSpPr>
          <p:nvPr>
            <p:ph type="title"/>
          </p:nvPr>
        </p:nvSpPr>
        <p:spPr>
          <a:xfrm>
            <a:off x="838200" y="2766218"/>
            <a:ext cx="10515600" cy="1325563"/>
          </a:xfrm>
        </p:spPr>
        <p:txBody>
          <a:bodyPr/>
          <a:lstStyle/>
          <a:p>
            <a:pPr algn="ctr"/>
            <a:r>
              <a:rPr lang="en-US" dirty="0"/>
              <a:t>Incongruent melting of forsterite is either happening at 150 or 260 </a:t>
            </a:r>
            <a:r>
              <a:rPr lang="en-US" dirty="0" err="1"/>
              <a:t>GPa</a:t>
            </a:r>
            <a:endParaRPr lang="en-US" dirty="0"/>
          </a:p>
        </p:txBody>
      </p:sp>
      <p:sp>
        <p:nvSpPr>
          <p:cNvPr id="4" name="Slide Number Placeholder 3">
            <a:extLst>
              <a:ext uri="{FF2B5EF4-FFF2-40B4-BE49-F238E27FC236}">
                <a16:creationId xmlns:a16="http://schemas.microsoft.com/office/drawing/2014/main" id="{51203287-7BE5-604E-9C48-5F605B6EF513}"/>
              </a:ext>
            </a:extLst>
          </p:cNvPr>
          <p:cNvSpPr>
            <a:spLocks noGrp="1"/>
          </p:cNvSpPr>
          <p:nvPr>
            <p:ph type="sldNum" sz="quarter" idx="12"/>
          </p:nvPr>
        </p:nvSpPr>
        <p:spPr/>
        <p:txBody>
          <a:bodyPr/>
          <a:lstStyle/>
          <a:p>
            <a:fld id="{C142787E-B427-E04D-9B8F-8A4F3F40F34F}" type="slidenum">
              <a:rPr lang="en-US" smtClean="0"/>
              <a:t>6</a:t>
            </a:fld>
            <a:endParaRPr lang="en-US"/>
          </a:p>
        </p:txBody>
      </p:sp>
      <p:sp>
        <p:nvSpPr>
          <p:cNvPr id="5" name="TextBox 4">
            <a:extLst>
              <a:ext uri="{FF2B5EF4-FFF2-40B4-BE49-F238E27FC236}">
                <a16:creationId xmlns:a16="http://schemas.microsoft.com/office/drawing/2014/main" id="{C2D8F92B-F0C0-D54E-925E-31DD45E88AAB}"/>
              </a:ext>
            </a:extLst>
          </p:cNvPr>
          <p:cNvSpPr txBox="1"/>
          <p:nvPr/>
        </p:nvSpPr>
        <p:spPr>
          <a:xfrm>
            <a:off x="4411038" y="2291138"/>
            <a:ext cx="3369924" cy="400110"/>
          </a:xfrm>
          <a:prstGeom prst="rect">
            <a:avLst/>
          </a:prstGeom>
          <a:noFill/>
        </p:spPr>
        <p:txBody>
          <a:bodyPr wrap="square" rtlCol="0">
            <a:spAutoFit/>
          </a:bodyPr>
          <a:lstStyle/>
          <a:p>
            <a:pPr algn="ctr"/>
            <a:r>
              <a:rPr lang="en-US" sz="2000" dirty="0"/>
              <a:t>Hypothesis:</a:t>
            </a:r>
          </a:p>
        </p:txBody>
      </p:sp>
    </p:spTree>
    <p:extLst>
      <p:ext uri="{BB962C8B-B14F-4D97-AF65-F5344CB8AC3E}">
        <p14:creationId xmlns:p14="http://schemas.microsoft.com/office/powerpoint/2010/main" val="179483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F4B3-D450-A14D-9D89-3A2EE87F0AE1}"/>
              </a:ext>
            </a:extLst>
          </p:cNvPr>
          <p:cNvSpPr>
            <a:spLocks noGrp="1"/>
          </p:cNvSpPr>
          <p:nvPr>
            <p:ph type="title"/>
          </p:nvPr>
        </p:nvSpPr>
        <p:spPr/>
        <p:txBody>
          <a:bodyPr/>
          <a:lstStyle/>
          <a:p>
            <a:r>
              <a:rPr lang="en-US" dirty="0"/>
              <a:t>Laser shock compression</a:t>
            </a:r>
          </a:p>
        </p:txBody>
      </p:sp>
      <p:sp>
        <p:nvSpPr>
          <p:cNvPr id="3" name="Content Placeholder 2">
            <a:extLst>
              <a:ext uri="{FF2B5EF4-FFF2-40B4-BE49-F238E27FC236}">
                <a16:creationId xmlns:a16="http://schemas.microsoft.com/office/drawing/2014/main" id="{1328C04C-8AD0-D341-B71A-E409AD3A6688}"/>
              </a:ext>
            </a:extLst>
          </p:cNvPr>
          <p:cNvSpPr>
            <a:spLocks noGrp="1"/>
          </p:cNvSpPr>
          <p:nvPr>
            <p:ph idx="1"/>
          </p:nvPr>
        </p:nvSpPr>
        <p:spPr>
          <a:xfrm>
            <a:off x="838200" y="1548223"/>
            <a:ext cx="10515600" cy="4351338"/>
          </a:xfrm>
        </p:spPr>
        <p:txBody>
          <a:bodyPr/>
          <a:lstStyle/>
          <a:p>
            <a:r>
              <a:rPr lang="en-US" dirty="0"/>
              <a:t>The extreme pressures needed for this experiment are generated using laser produced shock waves</a:t>
            </a:r>
          </a:p>
          <a:p>
            <a:r>
              <a:rPr lang="en-US" dirty="0">
                <a:effectLst/>
              </a:rPr>
              <a:t>The sample consisted of a 150 𝜇𝑚 thick Kapton ablator, 130 𝜇𝑚 of powdered forsterite, and 100 𝜇𝑚 of window material (</a:t>
            </a:r>
            <a:r>
              <a:rPr lang="en-US" dirty="0" err="1">
                <a:effectLst/>
              </a:rPr>
              <a:t>LiF</a:t>
            </a:r>
            <a:r>
              <a:rPr lang="en-US" dirty="0">
                <a:effectLst/>
              </a:rPr>
              <a:t>) </a:t>
            </a:r>
          </a:p>
        </p:txBody>
      </p:sp>
      <p:sp>
        <p:nvSpPr>
          <p:cNvPr id="5" name="Slide Number Placeholder 4">
            <a:extLst>
              <a:ext uri="{FF2B5EF4-FFF2-40B4-BE49-F238E27FC236}">
                <a16:creationId xmlns:a16="http://schemas.microsoft.com/office/drawing/2014/main" id="{7477E23B-2ED7-8E4F-BB13-09203EF1153E}"/>
              </a:ext>
            </a:extLst>
          </p:cNvPr>
          <p:cNvSpPr>
            <a:spLocks noGrp="1"/>
          </p:cNvSpPr>
          <p:nvPr>
            <p:ph type="sldNum" sz="quarter" idx="12"/>
          </p:nvPr>
        </p:nvSpPr>
        <p:spPr/>
        <p:txBody>
          <a:bodyPr/>
          <a:lstStyle/>
          <a:p>
            <a:fld id="{C142787E-B427-E04D-9B8F-8A4F3F40F34F}" type="slidenum">
              <a:rPr lang="en-US" smtClean="0"/>
              <a:t>7</a:t>
            </a:fld>
            <a:endParaRPr lang="en-US"/>
          </a:p>
        </p:txBody>
      </p:sp>
      <p:grpSp>
        <p:nvGrpSpPr>
          <p:cNvPr id="10" name="Group 9">
            <a:extLst>
              <a:ext uri="{FF2B5EF4-FFF2-40B4-BE49-F238E27FC236}">
                <a16:creationId xmlns:a16="http://schemas.microsoft.com/office/drawing/2014/main" id="{2D176BA0-4634-1946-A30D-BE4F9A0F27E8}"/>
              </a:ext>
            </a:extLst>
          </p:cNvPr>
          <p:cNvGrpSpPr/>
          <p:nvPr/>
        </p:nvGrpSpPr>
        <p:grpSpPr>
          <a:xfrm>
            <a:off x="5538070" y="3352741"/>
            <a:ext cx="6283754" cy="2920488"/>
            <a:chOff x="5306046" y="3615678"/>
            <a:chExt cx="6283754" cy="2920488"/>
          </a:xfrm>
        </p:grpSpPr>
        <p:pic>
          <p:nvPicPr>
            <p:cNvPr id="4" name="Picture 3">
              <a:extLst>
                <a:ext uri="{FF2B5EF4-FFF2-40B4-BE49-F238E27FC236}">
                  <a16:creationId xmlns:a16="http://schemas.microsoft.com/office/drawing/2014/main" id="{32F9E354-DA92-C71A-8939-9919D98F838D}"/>
                </a:ext>
              </a:extLst>
            </p:cNvPr>
            <p:cNvPicPr>
              <a:picLocks noChangeAspect="1"/>
            </p:cNvPicPr>
            <p:nvPr/>
          </p:nvPicPr>
          <p:blipFill>
            <a:blip r:embed="rId3"/>
            <a:stretch>
              <a:fillRect/>
            </a:stretch>
          </p:blipFill>
          <p:spPr>
            <a:xfrm>
              <a:off x="5306046" y="4413484"/>
              <a:ext cx="6283754" cy="2122682"/>
            </a:xfrm>
            <a:prstGeom prst="rect">
              <a:avLst/>
            </a:prstGeom>
          </p:spPr>
        </p:pic>
        <p:sp>
          <p:nvSpPr>
            <p:cNvPr id="9" name="Down Arrow 8">
              <a:extLst>
                <a:ext uri="{FF2B5EF4-FFF2-40B4-BE49-F238E27FC236}">
                  <a16:creationId xmlns:a16="http://schemas.microsoft.com/office/drawing/2014/main" id="{8DD2643B-3C0F-7A45-89A2-DB523240EC1A}"/>
                </a:ext>
              </a:extLst>
            </p:cNvPr>
            <p:cNvSpPr/>
            <p:nvPr/>
          </p:nvSpPr>
          <p:spPr>
            <a:xfrm>
              <a:off x="8143554" y="3615678"/>
              <a:ext cx="387852" cy="74230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0AFB677-21A3-CC44-A817-B918A66CC996}"/>
              </a:ext>
            </a:extLst>
          </p:cNvPr>
          <p:cNvSpPr txBox="1"/>
          <p:nvPr/>
        </p:nvSpPr>
        <p:spPr>
          <a:xfrm>
            <a:off x="838200" y="3398178"/>
            <a:ext cx="453518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cs typeface="Times New Roman" panose="02020603050405020304" pitchFamily="18" charset="0"/>
              </a:rPr>
              <a:t>As the laser hits the sample, the ablator expands backwards, creating a uniform shock wave through the sample</a:t>
            </a:r>
            <a:endParaRPr lang="en-US" sz="2800" dirty="0">
              <a:effectLst/>
            </a:endParaRPr>
          </a:p>
        </p:txBody>
      </p:sp>
    </p:spTree>
    <p:extLst>
      <p:ext uri="{BB962C8B-B14F-4D97-AF65-F5344CB8AC3E}">
        <p14:creationId xmlns:p14="http://schemas.microsoft.com/office/powerpoint/2010/main" val="163300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EFF8-F9CE-A348-A77D-4C18C9F7489E}"/>
              </a:ext>
            </a:extLst>
          </p:cNvPr>
          <p:cNvSpPr>
            <a:spLocks noGrp="1"/>
          </p:cNvSpPr>
          <p:nvPr>
            <p:ph type="title"/>
          </p:nvPr>
        </p:nvSpPr>
        <p:spPr>
          <a:xfrm>
            <a:off x="838200" y="642525"/>
            <a:ext cx="10515600" cy="1325563"/>
          </a:xfrm>
        </p:spPr>
        <p:txBody>
          <a:bodyPr/>
          <a:lstStyle/>
          <a:p>
            <a:r>
              <a:rPr lang="en-US" dirty="0"/>
              <a:t>PXRDIP</a:t>
            </a:r>
          </a:p>
        </p:txBody>
      </p:sp>
      <p:sp>
        <p:nvSpPr>
          <p:cNvPr id="3" name="Content Placeholder 2">
            <a:extLst>
              <a:ext uri="{FF2B5EF4-FFF2-40B4-BE49-F238E27FC236}">
                <a16:creationId xmlns:a16="http://schemas.microsoft.com/office/drawing/2014/main" id="{CE8C225A-2653-5D40-81A1-D9F950613D8B}"/>
              </a:ext>
            </a:extLst>
          </p:cNvPr>
          <p:cNvSpPr>
            <a:spLocks noGrp="1"/>
          </p:cNvSpPr>
          <p:nvPr>
            <p:ph idx="1"/>
          </p:nvPr>
        </p:nvSpPr>
        <p:spPr>
          <a:xfrm>
            <a:off x="838201" y="2164670"/>
            <a:ext cx="5983840" cy="4351338"/>
          </a:xfrm>
        </p:spPr>
        <p:txBody>
          <a:bodyPr/>
          <a:lstStyle/>
          <a:p>
            <a:r>
              <a:rPr lang="en-US" dirty="0"/>
              <a:t>Powder X-ray Diffraction Image Plates</a:t>
            </a:r>
          </a:p>
          <a:p>
            <a:r>
              <a:rPr lang="en-US" dirty="0"/>
              <a:t>X-rays are diffracted according to the structure of the sample, and then picked up by the image plates</a:t>
            </a:r>
          </a:p>
          <a:p>
            <a:r>
              <a:rPr lang="en-US" dirty="0"/>
              <a:t>The sample is held by a Ta (tantalum) pinhole, which is used for proper data alignment</a:t>
            </a:r>
          </a:p>
        </p:txBody>
      </p:sp>
      <p:grpSp>
        <p:nvGrpSpPr>
          <p:cNvPr id="9" name="Group 8">
            <a:extLst>
              <a:ext uri="{FF2B5EF4-FFF2-40B4-BE49-F238E27FC236}">
                <a16:creationId xmlns:a16="http://schemas.microsoft.com/office/drawing/2014/main" id="{08609C7A-0880-0B43-9A6E-AC9DED615837}"/>
              </a:ext>
            </a:extLst>
          </p:cNvPr>
          <p:cNvGrpSpPr/>
          <p:nvPr/>
        </p:nvGrpSpPr>
        <p:grpSpPr>
          <a:xfrm>
            <a:off x="6989474" y="2204693"/>
            <a:ext cx="4622035" cy="3126704"/>
            <a:chOff x="5098384" y="2362726"/>
            <a:chExt cx="4622035" cy="3126704"/>
          </a:xfrm>
        </p:grpSpPr>
        <p:grpSp>
          <p:nvGrpSpPr>
            <p:cNvPr id="7" name="Group 6">
              <a:extLst>
                <a:ext uri="{FF2B5EF4-FFF2-40B4-BE49-F238E27FC236}">
                  <a16:creationId xmlns:a16="http://schemas.microsoft.com/office/drawing/2014/main" id="{125E6AE4-142A-69F1-6D42-20504EFDDC78}"/>
                </a:ext>
              </a:extLst>
            </p:cNvPr>
            <p:cNvGrpSpPr/>
            <p:nvPr/>
          </p:nvGrpSpPr>
          <p:grpSpPr>
            <a:xfrm>
              <a:off x="5098384" y="2362726"/>
              <a:ext cx="4622035" cy="2757372"/>
              <a:chOff x="4936672" y="3657600"/>
              <a:chExt cx="5344940" cy="3051286"/>
            </a:xfrm>
          </p:grpSpPr>
          <p:pic>
            <p:nvPicPr>
              <p:cNvPr id="5" name="Picture 4">
                <a:extLst>
                  <a:ext uri="{FF2B5EF4-FFF2-40B4-BE49-F238E27FC236}">
                    <a16:creationId xmlns:a16="http://schemas.microsoft.com/office/drawing/2014/main" id="{A902682D-1593-D34A-B957-CD39ABEDEB8D}"/>
                  </a:ext>
                </a:extLst>
              </p:cNvPr>
              <p:cNvPicPr>
                <a:picLocks noChangeAspect="1"/>
              </p:cNvPicPr>
              <p:nvPr/>
            </p:nvPicPr>
            <p:blipFill>
              <a:blip r:embed="rId3"/>
              <a:stretch>
                <a:fillRect/>
              </a:stretch>
            </p:blipFill>
            <p:spPr>
              <a:xfrm>
                <a:off x="4936672" y="3657600"/>
                <a:ext cx="5344940" cy="3051286"/>
              </a:xfrm>
              <a:prstGeom prst="rect">
                <a:avLst/>
              </a:prstGeom>
            </p:spPr>
          </p:pic>
          <p:sp>
            <p:nvSpPr>
              <p:cNvPr id="6" name="Rectangle 5">
                <a:extLst>
                  <a:ext uri="{FF2B5EF4-FFF2-40B4-BE49-F238E27FC236}">
                    <a16:creationId xmlns:a16="http://schemas.microsoft.com/office/drawing/2014/main" id="{0DB077A2-4632-FA27-1DFE-DDAAAF01F2C3}"/>
                  </a:ext>
                </a:extLst>
              </p:cNvPr>
              <p:cNvSpPr/>
              <p:nvPr/>
            </p:nvSpPr>
            <p:spPr>
              <a:xfrm>
                <a:off x="4936672" y="5183243"/>
                <a:ext cx="734786" cy="14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4BBC97-0F78-3A43-6420-4ADC6A82EB11}"/>
                </a:ext>
              </a:extLst>
            </p:cNvPr>
            <p:cNvSpPr txBox="1"/>
            <p:nvPr/>
          </p:nvSpPr>
          <p:spPr>
            <a:xfrm>
              <a:off x="6595143" y="5120098"/>
              <a:ext cx="1628516" cy="369332"/>
            </a:xfrm>
            <a:prstGeom prst="rect">
              <a:avLst/>
            </a:prstGeom>
            <a:noFill/>
          </p:spPr>
          <p:txBody>
            <a:bodyPr wrap="square" rtlCol="0">
              <a:spAutoFit/>
            </a:bodyPr>
            <a:lstStyle/>
            <a:p>
              <a:pPr algn="ctr"/>
              <a:r>
                <a:rPr lang="en-US" b="0" i="0" dirty="0">
                  <a:solidFill>
                    <a:srgbClr val="212121"/>
                  </a:solidFill>
                  <a:effectLst/>
                  <a:latin typeface="system-ui"/>
                </a:rPr>
                <a:t>Wicks (2018)</a:t>
              </a:r>
              <a:endParaRPr lang="en-US" dirty="0"/>
            </a:p>
          </p:txBody>
        </p:sp>
      </p:grpSp>
      <p:sp>
        <p:nvSpPr>
          <p:cNvPr id="4" name="Slide Number Placeholder 3">
            <a:extLst>
              <a:ext uri="{FF2B5EF4-FFF2-40B4-BE49-F238E27FC236}">
                <a16:creationId xmlns:a16="http://schemas.microsoft.com/office/drawing/2014/main" id="{3ACE81B6-D6FB-104E-B7E6-E47919A15EA0}"/>
              </a:ext>
            </a:extLst>
          </p:cNvPr>
          <p:cNvSpPr>
            <a:spLocks noGrp="1"/>
          </p:cNvSpPr>
          <p:nvPr>
            <p:ph type="sldNum" sz="quarter" idx="12"/>
          </p:nvPr>
        </p:nvSpPr>
        <p:spPr/>
        <p:txBody>
          <a:bodyPr/>
          <a:lstStyle/>
          <a:p>
            <a:fld id="{C142787E-B427-E04D-9B8F-8A4F3F40F34F}" type="slidenum">
              <a:rPr lang="en-US" smtClean="0"/>
              <a:t>8</a:t>
            </a:fld>
            <a:endParaRPr lang="en-US"/>
          </a:p>
        </p:txBody>
      </p:sp>
    </p:spTree>
    <p:extLst>
      <p:ext uri="{BB962C8B-B14F-4D97-AF65-F5344CB8AC3E}">
        <p14:creationId xmlns:p14="http://schemas.microsoft.com/office/powerpoint/2010/main" val="161635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BE65-54CC-A046-B2C0-647F9F81F182}"/>
              </a:ext>
            </a:extLst>
          </p:cNvPr>
          <p:cNvSpPr>
            <a:spLocks noGrp="1"/>
          </p:cNvSpPr>
          <p:nvPr>
            <p:ph type="title"/>
          </p:nvPr>
        </p:nvSpPr>
        <p:spPr>
          <a:xfrm>
            <a:off x="838200" y="120574"/>
            <a:ext cx="10515600" cy="1325563"/>
          </a:xfrm>
        </p:spPr>
        <p:txBody>
          <a:bodyPr/>
          <a:lstStyle/>
          <a:p>
            <a:r>
              <a:rPr lang="en-US" dirty="0"/>
              <a:t>PXRDIP analysis</a:t>
            </a:r>
          </a:p>
        </p:txBody>
      </p:sp>
      <p:sp>
        <p:nvSpPr>
          <p:cNvPr id="3" name="Content Placeholder 2">
            <a:extLst>
              <a:ext uri="{FF2B5EF4-FFF2-40B4-BE49-F238E27FC236}">
                <a16:creationId xmlns:a16="http://schemas.microsoft.com/office/drawing/2014/main" id="{5F07FDC2-4AB1-F945-8BBE-6D1FEE1D1725}"/>
              </a:ext>
            </a:extLst>
          </p:cNvPr>
          <p:cNvSpPr>
            <a:spLocks noGrp="1"/>
          </p:cNvSpPr>
          <p:nvPr>
            <p:ph idx="1"/>
          </p:nvPr>
        </p:nvSpPr>
        <p:spPr>
          <a:xfrm>
            <a:off x="838200" y="1293993"/>
            <a:ext cx="10515600" cy="4351338"/>
          </a:xfrm>
        </p:spPr>
        <p:txBody>
          <a:bodyPr/>
          <a:lstStyle/>
          <a:p>
            <a:r>
              <a:rPr lang="en-US" dirty="0"/>
              <a:t>After integration along the azimuthal angle, diffraction peaks are found</a:t>
            </a:r>
          </a:p>
          <a:p>
            <a:r>
              <a:rPr lang="en-US" dirty="0"/>
              <a:t>Diffraction peaks are translated into d-spacing (inter-atomic spacing in the lattice)</a:t>
            </a:r>
          </a:p>
          <a:p>
            <a:r>
              <a:rPr lang="en-US" dirty="0"/>
              <a:t>Each material has a characteristic d-spacing and diffraction pattern</a:t>
            </a:r>
          </a:p>
        </p:txBody>
      </p:sp>
      <p:pic>
        <p:nvPicPr>
          <p:cNvPr id="4" name="Picture 3">
            <a:extLst>
              <a:ext uri="{FF2B5EF4-FFF2-40B4-BE49-F238E27FC236}">
                <a16:creationId xmlns:a16="http://schemas.microsoft.com/office/drawing/2014/main" id="{7DA6676D-0CE3-1C43-8628-7458E920FA3A}"/>
              </a:ext>
            </a:extLst>
          </p:cNvPr>
          <p:cNvPicPr>
            <a:picLocks noChangeAspect="1"/>
          </p:cNvPicPr>
          <p:nvPr/>
        </p:nvPicPr>
        <p:blipFill>
          <a:blip r:embed="rId3"/>
          <a:stretch>
            <a:fillRect/>
          </a:stretch>
        </p:blipFill>
        <p:spPr>
          <a:xfrm>
            <a:off x="6476756" y="3623165"/>
            <a:ext cx="4609281" cy="3000919"/>
          </a:xfrm>
          <a:prstGeom prst="rect">
            <a:avLst/>
          </a:prstGeom>
        </p:spPr>
      </p:pic>
      <p:sp>
        <p:nvSpPr>
          <p:cNvPr id="5" name="Slide Number Placeholder 4">
            <a:extLst>
              <a:ext uri="{FF2B5EF4-FFF2-40B4-BE49-F238E27FC236}">
                <a16:creationId xmlns:a16="http://schemas.microsoft.com/office/drawing/2014/main" id="{9585B595-2504-7A42-ABC7-16251F72B489}"/>
              </a:ext>
            </a:extLst>
          </p:cNvPr>
          <p:cNvSpPr>
            <a:spLocks noGrp="1"/>
          </p:cNvSpPr>
          <p:nvPr>
            <p:ph type="sldNum" sz="quarter" idx="12"/>
          </p:nvPr>
        </p:nvSpPr>
        <p:spPr/>
        <p:txBody>
          <a:bodyPr/>
          <a:lstStyle/>
          <a:p>
            <a:fld id="{C142787E-B427-E04D-9B8F-8A4F3F40F34F}" type="slidenum">
              <a:rPr lang="en-US" smtClean="0"/>
              <a:t>9</a:t>
            </a:fld>
            <a:endParaRPr lang="en-US"/>
          </a:p>
        </p:txBody>
      </p:sp>
      <p:pic>
        <p:nvPicPr>
          <p:cNvPr id="6" name="Picture 5">
            <a:extLst>
              <a:ext uri="{FF2B5EF4-FFF2-40B4-BE49-F238E27FC236}">
                <a16:creationId xmlns:a16="http://schemas.microsoft.com/office/drawing/2014/main" id="{AAEECB41-4CCE-D94F-9078-F4313C8EAB7F}"/>
              </a:ext>
            </a:extLst>
          </p:cNvPr>
          <p:cNvPicPr>
            <a:picLocks noChangeAspect="1"/>
          </p:cNvPicPr>
          <p:nvPr/>
        </p:nvPicPr>
        <p:blipFill rotWithShape="1">
          <a:blip r:embed="rId4"/>
          <a:srcRect l="595" t="880" r="190"/>
          <a:stretch/>
        </p:blipFill>
        <p:spPr>
          <a:xfrm>
            <a:off x="277184" y="4382577"/>
            <a:ext cx="5931809" cy="1871219"/>
          </a:xfrm>
          <a:prstGeom prst="rect">
            <a:avLst/>
          </a:prstGeom>
        </p:spPr>
      </p:pic>
    </p:spTree>
    <p:extLst>
      <p:ext uri="{BB962C8B-B14F-4D97-AF65-F5344CB8AC3E}">
        <p14:creationId xmlns:p14="http://schemas.microsoft.com/office/powerpoint/2010/main" val="1833184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3659</TotalTime>
  <Words>2391</Words>
  <Application>Microsoft Macintosh PowerPoint</Application>
  <PresentationFormat>Widescreen</PresentationFormat>
  <Paragraphs>190</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system-ui</vt:lpstr>
      <vt:lpstr>Times New Roman</vt:lpstr>
      <vt:lpstr>Office Theme</vt:lpstr>
      <vt:lpstr>Structure of forsterite at extreme conditions using laser shock compression</vt:lpstr>
      <vt:lpstr>Forsterite</vt:lpstr>
      <vt:lpstr>Incongruent melting</vt:lpstr>
      <vt:lpstr>Previous studies</vt:lpstr>
      <vt:lpstr>Newman (2018) </vt:lpstr>
      <vt:lpstr>Incongruent melting of forsterite is either happening at 150 or 260 GPa</vt:lpstr>
      <vt:lpstr>Laser shock compression</vt:lpstr>
      <vt:lpstr>PXRDIP</vt:lpstr>
      <vt:lpstr>PXRDIP analysis</vt:lpstr>
      <vt:lpstr>Results - PXRDIP</vt:lpstr>
      <vt:lpstr>Results – Crystal diffract</vt:lpstr>
      <vt:lpstr>Results - d-spacing </vt:lpstr>
      <vt:lpstr>Newman (2018)</vt:lpstr>
      <vt:lpstr>Results - PXRDIP</vt:lpstr>
      <vt:lpstr>Conclusion</vt:lpstr>
      <vt:lpstr>Next steps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15</cp:revision>
  <dcterms:created xsi:type="dcterms:W3CDTF">2024-08-07T15:20:06Z</dcterms:created>
  <dcterms:modified xsi:type="dcterms:W3CDTF">2024-08-13T19:09:06Z</dcterms:modified>
</cp:coreProperties>
</file>